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12192000"/>
  <p:embeddedFontLst>
    <p:embeddedFont>
      <p:font typeface="Montserrat" panose="00000500000000000000" pitchFamily="2" charset="0"/>
      <p:regular r:id="rId16"/>
      <p:bold r:id="rId17"/>
    </p:embeddedFont>
    <p:embeddedFont>
      <p:font typeface="Open Sans" panose="020B0606030504020204" pitchFamily="34" charset="0"/>
      <p:regular r:id="rId18"/>
    </p:embeddedFont>
    <p:embeddedFont>
      <p:font typeface="Roboto" panose="02000000000000000000" pitchFamily="2" charset="0"/>
      <p:regular r:id="rId19"/>
      <p:bold r:id="rId20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82" d="100"/>
          <a:sy n="82" d="100"/>
        </p:scale>
        <p:origin x="69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9862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png"/><Relationship Id="rId13" Type="http://schemas.openxmlformats.org/officeDocument/2006/relationships/image" Target="../media/image218.png"/><Relationship Id="rId18" Type="http://schemas.openxmlformats.org/officeDocument/2006/relationships/image" Target="../media/image223.png"/><Relationship Id="rId3" Type="http://schemas.openxmlformats.org/officeDocument/2006/relationships/image" Target="../media/image2.png"/><Relationship Id="rId7" Type="http://schemas.openxmlformats.org/officeDocument/2006/relationships/image" Target="../media/image212.png"/><Relationship Id="rId12" Type="http://schemas.openxmlformats.org/officeDocument/2006/relationships/image" Target="../media/image217.png"/><Relationship Id="rId17" Type="http://schemas.openxmlformats.org/officeDocument/2006/relationships/image" Target="../media/image222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1.png"/><Relationship Id="rId11" Type="http://schemas.openxmlformats.org/officeDocument/2006/relationships/image" Target="../media/image216.png"/><Relationship Id="rId5" Type="http://schemas.openxmlformats.org/officeDocument/2006/relationships/image" Target="../media/image210.png"/><Relationship Id="rId15" Type="http://schemas.openxmlformats.org/officeDocument/2006/relationships/image" Target="../media/image220.png"/><Relationship Id="rId10" Type="http://schemas.openxmlformats.org/officeDocument/2006/relationships/image" Target="../media/image215.png"/><Relationship Id="rId4" Type="http://schemas.openxmlformats.org/officeDocument/2006/relationships/image" Target="../media/image209.png"/><Relationship Id="rId9" Type="http://schemas.openxmlformats.org/officeDocument/2006/relationships/image" Target="../media/image214.png"/><Relationship Id="rId14" Type="http://schemas.openxmlformats.org/officeDocument/2006/relationships/image" Target="../media/image219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3.png"/><Relationship Id="rId18" Type="http://schemas.openxmlformats.org/officeDocument/2006/relationships/image" Target="../media/image238.png"/><Relationship Id="rId26" Type="http://schemas.openxmlformats.org/officeDocument/2006/relationships/image" Target="../media/image246.png"/><Relationship Id="rId3" Type="http://schemas.openxmlformats.org/officeDocument/2006/relationships/image" Target="../media/image2.png"/><Relationship Id="rId21" Type="http://schemas.openxmlformats.org/officeDocument/2006/relationships/image" Target="../media/image241.png"/><Relationship Id="rId7" Type="http://schemas.openxmlformats.org/officeDocument/2006/relationships/image" Target="../media/image227.png"/><Relationship Id="rId12" Type="http://schemas.openxmlformats.org/officeDocument/2006/relationships/image" Target="../media/image232.png"/><Relationship Id="rId17" Type="http://schemas.openxmlformats.org/officeDocument/2006/relationships/image" Target="../media/image237.png"/><Relationship Id="rId25" Type="http://schemas.openxmlformats.org/officeDocument/2006/relationships/image" Target="../media/image245.png"/><Relationship Id="rId33" Type="http://schemas.openxmlformats.org/officeDocument/2006/relationships/image" Target="../media/image253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36.png"/><Relationship Id="rId20" Type="http://schemas.openxmlformats.org/officeDocument/2006/relationships/image" Target="../media/image240.png"/><Relationship Id="rId29" Type="http://schemas.openxmlformats.org/officeDocument/2006/relationships/image" Target="../media/image2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6.png"/><Relationship Id="rId11" Type="http://schemas.openxmlformats.org/officeDocument/2006/relationships/image" Target="../media/image231.png"/><Relationship Id="rId24" Type="http://schemas.openxmlformats.org/officeDocument/2006/relationships/image" Target="../media/image244.png"/><Relationship Id="rId32" Type="http://schemas.openxmlformats.org/officeDocument/2006/relationships/image" Target="../media/image252.png"/><Relationship Id="rId5" Type="http://schemas.openxmlformats.org/officeDocument/2006/relationships/image" Target="../media/image225.png"/><Relationship Id="rId15" Type="http://schemas.openxmlformats.org/officeDocument/2006/relationships/image" Target="../media/image235.png"/><Relationship Id="rId23" Type="http://schemas.openxmlformats.org/officeDocument/2006/relationships/image" Target="../media/image243.png"/><Relationship Id="rId28" Type="http://schemas.openxmlformats.org/officeDocument/2006/relationships/image" Target="../media/image248.png"/><Relationship Id="rId10" Type="http://schemas.openxmlformats.org/officeDocument/2006/relationships/image" Target="../media/image230.png"/><Relationship Id="rId19" Type="http://schemas.openxmlformats.org/officeDocument/2006/relationships/image" Target="../media/image239.png"/><Relationship Id="rId31" Type="http://schemas.openxmlformats.org/officeDocument/2006/relationships/image" Target="../media/image251.png"/><Relationship Id="rId4" Type="http://schemas.openxmlformats.org/officeDocument/2006/relationships/image" Target="../media/image224.png"/><Relationship Id="rId9" Type="http://schemas.openxmlformats.org/officeDocument/2006/relationships/image" Target="../media/image229.png"/><Relationship Id="rId14" Type="http://schemas.openxmlformats.org/officeDocument/2006/relationships/image" Target="../media/image234.png"/><Relationship Id="rId22" Type="http://schemas.openxmlformats.org/officeDocument/2006/relationships/image" Target="../media/image242.png"/><Relationship Id="rId27" Type="http://schemas.openxmlformats.org/officeDocument/2006/relationships/image" Target="../media/image247.png"/><Relationship Id="rId30" Type="http://schemas.openxmlformats.org/officeDocument/2006/relationships/image" Target="../media/image250.png"/><Relationship Id="rId8" Type="http://schemas.openxmlformats.org/officeDocument/2006/relationships/image" Target="../media/image2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8.png"/><Relationship Id="rId13" Type="http://schemas.openxmlformats.org/officeDocument/2006/relationships/image" Target="../media/image263.png"/><Relationship Id="rId18" Type="http://schemas.openxmlformats.org/officeDocument/2006/relationships/image" Target="../media/image268.png"/><Relationship Id="rId3" Type="http://schemas.openxmlformats.org/officeDocument/2006/relationships/image" Target="../media/image2.png"/><Relationship Id="rId7" Type="http://schemas.openxmlformats.org/officeDocument/2006/relationships/image" Target="../media/image257.png"/><Relationship Id="rId12" Type="http://schemas.openxmlformats.org/officeDocument/2006/relationships/image" Target="../media/image262.png"/><Relationship Id="rId17" Type="http://schemas.openxmlformats.org/officeDocument/2006/relationships/image" Target="../media/image267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6.png"/><Relationship Id="rId11" Type="http://schemas.openxmlformats.org/officeDocument/2006/relationships/image" Target="../media/image261.png"/><Relationship Id="rId5" Type="http://schemas.openxmlformats.org/officeDocument/2006/relationships/image" Target="../media/image255.png"/><Relationship Id="rId15" Type="http://schemas.openxmlformats.org/officeDocument/2006/relationships/image" Target="../media/image265.png"/><Relationship Id="rId10" Type="http://schemas.openxmlformats.org/officeDocument/2006/relationships/image" Target="../media/image260.png"/><Relationship Id="rId19" Type="http://schemas.openxmlformats.org/officeDocument/2006/relationships/image" Target="../media/image269.png"/><Relationship Id="rId4" Type="http://schemas.openxmlformats.org/officeDocument/2006/relationships/image" Target="../media/image254.png"/><Relationship Id="rId9" Type="http://schemas.openxmlformats.org/officeDocument/2006/relationships/image" Target="../media/image259.png"/><Relationship Id="rId14" Type="http://schemas.openxmlformats.org/officeDocument/2006/relationships/image" Target="../media/image26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4.png"/><Relationship Id="rId13" Type="http://schemas.openxmlformats.org/officeDocument/2006/relationships/image" Target="../media/image279.png"/><Relationship Id="rId18" Type="http://schemas.openxmlformats.org/officeDocument/2006/relationships/image" Target="../media/image284.png"/><Relationship Id="rId3" Type="http://schemas.openxmlformats.org/officeDocument/2006/relationships/image" Target="../media/image2.png"/><Relationship Id="rId7" Type="http://schemas.openxmlformats.org/officeDocument/2006/relationships/image" Target="../media/image273.png"/><Relationship Id="rId12" Type="http://schemas.openxmlformats.org/officeDocument/2006/relationships/image" Target="../media/image278.png"/><Relationship Id="rId17" Type="http://schemas.openxmlformats.org/officeDocument/2006/relationships/image" Target="../media/image283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8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2.png"/><Relationship Id="rId11" Type="http://schemas.openxmlformats.org/officeDocument/2006/relationships/image" Target="../media/image277.png"/><Relationship Id="rId5" Type="http://schemas.openxmlformats.org/officeDocument/2006/relationships/image" Target="../media/image271.png"/><Relationship Id="rId15" Type="http://schemas.openxmlformats.org/officeDocument/2006/relationships/image" Target="../media/image281.png"/><Relationship Id="rId10" Type="http://schemas.openxmlformats.org/officeDocument/2006/relationships/image" Target="../media/image276.png"/><Relationship Id="rId4" Type="http://schemas.openxmlformats.org/officeDocument/2006/relationships/image" Target="../media/image270.png"/><Relationship Id="rId9" Type="http://schemas.openxmlformats.org/officeDocument/2006/relationships/image" Target="../media/image275.png"/><Relationship Id="rId14" Type="http://schemas.openxmlformats.org/officeDocument/2006/relationships/image" Target="../media/image28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26" Type="http://schemas.openxmlformats.org/officeDocument/2006/relationships/image" Target="../media/image52.png"/><Relationship Id="rId3" Type="http://schemas.openxmlformats.org/officeDocument/2006/relationships/image" Target="../media/image2.png"/><Relationship Id="rId21" Type="http://schemas.openxmlformats.org/officeDocument/2006/relationships/image" Target="../media/image47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5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24" Type="http://schemas.openxmlformats.org/officeDocument/2006/relationships/image" Target="../media/image50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28" Type="http://schemas.openxmlformats.org/officeDocument/2006/relationships/image" Target="../media/image54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8.png"/><Relationship Id="rId27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image" Target="../media/image2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19" Type="http://schemas.openxmlformats.org/officeDocument/2006/relationships/image" Target="../media/image70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3" Type="http://schemas.openxmlformats.org/officeDocument/2006/relationships/image" Target="../media/image71.png"/><Relationship Id="rId21" Type="http://schemas.openxmlformats.org/officeDocument/2006/relationships/image" Target="../media/image89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5" Type="http://schemas.openxmlformats.org/officeDocument/2006/relationships/image" Target="../media/image9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84.png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24" Type="http://schemas.openxmlformats.org/officeDocument/2006/relationships/image" Target="../media/image92.png"/><Relationship Id="rId5" Type="http://schemas.openxmlformats.org/officeDocument/2006/relationships/image" Target="../media/image73.png"/><Relationship Id="rId15" Type="http://schemas.openxmlformats.org/officeDocument/2006/relationships/image" Target="../media/image83.png"/><Relationship Id="rId23" Type="http://schemas.openxmlformats.org/officeDocument/2006/relationships/image" Target="../media/image91.png"/><Relationship Id="rId10" Type="http://schemas.openxmlformats.org/officeDocument/2006/relationships/image" Target="../media/image78.png"/><Relationship Id="rId19" Type="http://schemas.openxmlformats.org/officeDocument/2006/relationships/image" Target="../media/image87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Relationship Id="rId22" Type="http://schemas.openxmlformats.org/officeDocument/2006/relationships/image" Target="../media/image9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18" Type="http://schemas.openxmlformats.org/officeDocument/2006/relationships/image" Target="../media/image108.png"/><Relationship Id="rId26" Type="http://schemas.openxmlformats.org/officeDocument/2006/relationships/image" Target="../media/image116.png"/><Relationship Id="rId3" Type="http://schemas.openxmlformats.org/officeDocument/2006/relationships/image" Target="../media/image2.png"/><Relationship Id="rId21" Type="http://schemas.openxmlformats.org/officeDocument/2006/relationships/image" Target="../media/image111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17" Type="http://schemas.openxmlformats.org/officeDocument/2006/relationships/image" Target="../media/image107.png"/><Relationship Id="rId25" Type="http://schemas.openxmlformats.org/officeDocument/2006/relationships/image" Target="../media/image11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06.png"/><Relationship Id="rId20" Type="http://schemas.openxmlformats.org/officeDocument/2006/relationships/image" Target="../media/image110.png"/><Relationship Id="rId29" Type="http://schemas.openxmlformats.org/officeDocument/2006/relationships/image" Target="../media/image1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24" Type="http://schemas.openxmlformats.org/officeDocument/2006/relationships/image" Target="../media/image114.png"/><Relationship Id="rId5" Type="http://schemas.openxmlformats.org/officeDocument/2006/relationships/image" Target="../media/image95.png"/><Relationship Id="rId15" Type="http://schemas.openxmlformats.org/officeDocument/2006/relationships/image" Target="../media/image105.png"/><Relationship Id="rId23" Type="http://schemas.openxmlformats.org/officeDocument/2006/relationships/image" Target="../media/image113.png"/><Relationship Id="rId28" Type="http://schemas.openxmlformats.org/officeDocument/2006/relationships/image" Target="../media/image118.png"/><Relationship Id="rId10" Type="http://schemas.openxmlformats.org/officeDocument/2006/relationships/image" Target="../media/image100.png"/><Relationship Id="rId19" Type="http://schemas.openxmlformats.org/officeDocument/2006/relationships/image" Target="../media/image109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Relationship Id="rId14" Type="http://schemas.openxmlformats.org/officeDocument/2006/relationships/image" Target="../media/image104.png"/><Relationship Id="rId22" Type="http://schemas.openxmlformats.org/officeDocument/2006/relationships/image" Target="../media/image112.png"/><Relationship Id="rId27" Type="http://schemas.openxmlformats.org/officeDocument/2006/relationships/image" Target="../media/image117.png"/><Relationship Id="rId30" Type="http://schemas.openxmlformats.org/officeDocument/2006/relationships/image" Target="../media/image120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1.png"/><Relationship Id="rId18" Type="http://schemas.openxmlformats.org/officeDocument/2006/relationships/image" Target="../media/image136.png"/><Relationship Id="rId26" Type="http://schemas.openxmlformats.org/officeDocument/2006/relationships/image" Target="../media/image144.png"/><Relationship Id="rId39" Type="http://schemas.openxmlformats.org/officeDocument/2006/relationships/image" Target="../media/image157.png"/><Relationship Id="rId21" Type="http://schemas.openxmlformats.org/officeDocument/2006/relationships/image" Target="../media/image139.png"/><Relationship Id="rId34" Type="http://schemas.openxmlformats.org/officeDocument/2006/relationships/image" Target="../media/image152.png"/><Relationship Id="rId42" Type="http://schemas.openxmlformats.org/officeDocument/2006/relationships/image" Target="../media/image160.png"/><Relationship Id="rId47" Type="http://schemas.openxmlformats.org/officeDocument/2006/relationships/image" Target="../media/image165.png"/><Relationship Id="rId50" Type="http://schemas.openxmlformats.org/officeDocument/2006/relationships/image" Target="../media/image168.png"/><Relationship Id="rId55" Type="http://schemas.openxmlformats.org/officeDocument/2006/relationships/image" Target="../media/image173.pn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34.png"/><Relationship Id="rId29" Type="http://schemas.openxmlformats.org/officeDocument/2006/relationships/image" Target="../media/image147.png"/><Relationship Id="rId11" Type="http://schemas.openxmlformats.org/officeDocument/2006/relationships/image" Target="../media/image129.png"/><Relationship Id="rId24" Type="http://schemas.openxmlformats.org/officeDocument/2006/relationships/image" Target="../media/image142.png"/><Relationship Id="rId32" Type="http://schemas.openxmlformats.org/officeDocument/2006/relationships/image" Target="../media/image150.png"/><Relationship Id="rId37" Type="http://schemas.openxmlformats.org/officeDocument/2006/relationships/image" Target="../media/image155.png"/><Relationship Id="rId40" Type="http://schemas.openxmlformats.org/officeDocument/2006/relationships/image" Target="../media/image158.png"/><Relationship Id="rId45" Type="http://schemas.openxmlformats.org/officeDocument/2006/relationships/image" Target="../media/image163.png"/><Relationship Id="rId53" Type="http://schemas.openxmlformats.org/officeDocument/2006/relationships/image" Target="../media/image171.png"/><Relationship Id="rId5" Type="http://schemas.openxmlformats.org/officeDocument/2006/relationships/image" Target="../media/image123.png"/><Relationship Id="rId10" Type="http://schemas.openxmlformats.org/officeDocument/2006/relationships/image" Target="../media/image128.png"/><Relationship Id="rId19" Type="http://schemas.openxmlformats.org/officeDocument/2006/relationships/image" Target="../media/image137.png"/><Relationship Id="rId31" Type="http://schemas.openxmlformats.org/officeDocument/2006/relationships/image" Target="../media/image149.png"/><Relationship Id="rId44" Type="http://schemas.openxmlformats.org/officeDocument/2006/relationships/image" Target="../media/image162.png"/><Relationship Id="rId52" Type="http://schemas.openxmlformats.org/officeDocument/2006/relationships/image" Target="../media/image170.png"/><Relationship Id="rId4" Type="http://schemas.openxmlformats.org/officeDocument/2006/relationships/image" Target="../media/image122.png"/><Relationship Id="rId9" Type="http://schemas.openxmlformats.org/officeDocument/2006/relationships/image" Target="../media/image127.png"/><Relationship Id="rId14" Type="http://schemas.openxmlformats.org/officeDocument/2006/relationships/image" Target="../media/image132.png"/><Relationship Id="rId22" Type="http://schemas.openxmlformats.org/officeDocument/2006/relationships/image" Target="../media/image140.png"/><Relationship Id="rId27" Type="http://schemas.openxmlformats.org/officeDocument/2006/relationships/image" Target="../media/image145.png"/><Relationship Id="rId30" Type="http://schemas.openxmlformats.org/officeDocument/2006/relationships/image" Target="../media/image148.png"/><Relationship Id="rId35" Type="http://schemas.openxmlformats.org/officeDocument/2006/relationships/image" Target="../media/image153.png"/><Relationship Id="rId43" Type="http://schemas.openxmlformats.org/officeDocument/2006/relationships/image" Target="../media/image161.png"/><Relationship Id="rId48" Type="http://schemas.openxmlformats.org/officeDocument/2006/relationships/image" Target="../media/image166.png"/><Relationship Id="rId8" Type="http://schemas.openxmlformats.org/officeDocument/2006/relationships/image" Target="../media/image126.png"/><Relationship Id="rId51" Type="http://schemas.openxmlformats.org/officeDocument/2006/relationships/image" Target="../media/image169.png"/><Relationship Id="rId3" Type="http://schemas.openxmlformats.org/officeDocument/2006/relationships/image" Target="../media/image121.png"/><Relationship Id="rId12" Type="http://schemas.openxmlformats.org/officeDocument/2006/relationships/image" Target="../media/image130.png"/><Relationship Id="rId17" Type="http://schemas.openxmlformats.org/officeDocument/2006/relationships/image" Target="../media/image135.png"/><Relationship Id="rId25" Type="http://schemas.openxmlformats.org/officeDocument/2006/relationships/image" Target="../media/image143.png"/><Relationship Id="rId33" Type="http://schemas.openxmlformats.org/officeDocument/2006/relationships/image" Target="../media/image151.png"/><Relationship Id="rId38" Type="http://schemas.openxmlformats.org/officeDocument/2006/relationships/image" Target="../media/image156.png"/><Relationship Id="rId46" Type="http://schemas.openxmlformats.org/officeDocument/2006/relationships/image" Target="../media/image164.png"/><Relationship Id="rId20" Type="http://schemas.openxmlformats.org/officeDocument/2006/relationships/image" Target="../media/image138.png"/><Relationship Id="rId41" Type="http://schemas.openxmlformats.org/officeDocument/2006/relationships/image" Target="../media/image159.png"/><Relationship Id="rId54" Type="http://schemas.openxmlformats.org/officeDocument/2006/relationships/image" Target="../media/image1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png"/><Relationship Id="rId15" Type="http://schemas.openxmlformats.org/officeDocument/2006/relationships/image" Target="../media/image133.png"/><Relationship Id="rId23" Type="http://schemas.openxmlformats.org/officeDocument/2006/relationships/image" Target="../media/image141.png"/><Relationship Id="rId28" Type="http://schemas.openxmlformats.org/officeDocument/2006/relationships/image" Target="../media/image146.png"/><Relationship Id="rId36" Type="http://schemas.openxmlformats.org/officeDocument/2006/relationships/image" Target="../media/image154.png"/><Relationship Id="rId49" Type="http://schemas.openxmlformats.org/officeDocument/2006/relationships/image" Target="../media/image167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4.png"/><Relationship Id="rId18" Type="http://schemas.openxmlformats.org/officeDocument/2006/relationships/image" Target="../media/image189.png"/><Relationship Id="rId26" Type="http://schemas.openxmlformats.org/officeDocument/2006/relationships/image" Target="../media/image197.png"/><Relationship Id="rId21" Type="http://schemas.openxmlformats.org/officeDocument/2006/relationships/image" Target="../media/image192.png"/><Relationship Id="rId34" Type="http://schemas.openxmlformats.org/officeDocument/2006/relationships/image" Target="../media/image205.png"/><Relationship Id="rId7" Type="http://schemas.openxmlformats.org/officeDocument/2006/relationships/image" Target="../media/image178.png"/><Relationship Id="rId12" Type="http://schemas.openxmlformats.org/officeDocument/2006/relationships/image" Target="../media/image183.png"/><Relationship Id="rId17" Type="http://schemas.openxmlformats.org/officeDocument/2006/relationships/image" Target="../media/image188.png"/><Relationship Id="rId25" Type="http://schemas.openxmlformats.org/officeDocument/2006/relationships/image" Target="../media/image196.png"/><Relationship Id="rId33" Type="http://schemas.openxmlformats.org/officeDocument/2006/relationships/image" Target="../media/image204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87.png"/><Relationship Id="rId20" Type="http://schemas.openxmlformats.org/officeDocument/2006/relationships/image" Target="../media/image191.png"/><Relationship Id="rId29" Type="http://schemas.openxmlformats.org/officeDocument/2006/relationships/image" Target="../media/image2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7.png"/><Relationship Id="rId11" Type="http://schemas.openxmlformats.org/officeDocument/2006/relationships/image" Target="../media/image182.png"/><Relationship Id="rId24" Type="http://schemas.openxmlformats.org/officeDocument/2006/relationships/image" Target="../media/image195.png"/><Relationship Id="rId32" Type="http://schemas.openxmlformats.org/officeDocument/2006/relationships/image" Target="../media/image203.png"/><Relationship Id="rId37" Type="http://schemas.openxmlformats.org/officeDocument/2006/relationships/image" Target="../media/image208.png"/><Relationship Id="rId5" Type="http://schemas.openxmlformats.org/officeDocument/2006/relationships/image" Target="../media/image176.png"/><Relationship Id="rId15" Type="http://schemas.openxmlformats.org/officeDocument/2006/relationships/image" Target="../media/image186.png"/><Relationship Id="rId23" Type="http://schemas.openxmlformats.org/officeDocument/2006/relationships/image" Target="../media/image194.png"/><Relationship Id="rId28" Type="http://schemas.openxmlformats.org/officeDocument/2006/relationships/image" Target="../media/image199.png"/><Relationship Id="rId36" Type="http://schemas.openxmlformats.org/officeDocument/2006/relationships/image" Target="../media/image207.png"/><Relationship Id="rId10" Type="http://schemas.openxmlformats.org/officeDocument/2006/relationships/image" Target="../media/image181.png"/><Relationship Id="rId19" Type="http://schemas.openxmlformats.org/officeDocument/2006/relationships/image" Target="../media/image190.png"/><Relationship Id="rId31" Type="http://schemas.openxmlformats.org/officeDocument/2006/relationships/image" Target="../media/image202.png"/><Relationship Id="rId4" Type="http://schemas.openxmlformats.org/officeDocument/2006/relationships/image" Target="../media/image175.png"/><Relationship Id="rId9" Type="http://schemas.openxmlformats.org/officeDocument/2006/relationships/image" Target="../media/image180.png"/><Relationship Id="rId14" Type="http://schemas.openxmlformats.org/officeDocument/2006/relationships/image" Target="../media/image185.png"/><Relationship Id="rId22" Type="http://schemas.openxmlformats.org/officeDocument/2006/relationships/image" Target="../media/image193.png"/><Relationship Id="rId27" Type="http://schemas.openxmlformats.org/officeDocument/2006/relationships/image" Target="../media/image198.png"/><Relationship Id="rId30" Type="http://schemas.openxmlformats.org/officeDocument/2006/relationships/image" Target="../media/image201.png"/><Relationship Id="rId35" Type="http://schemas.openxmlformats.org/officeDocument/2006/relationships/image" Target="../media/image206.png"/><Relationship Id="rId8" Type="http://schemas.openxmlformats.org/officeDocument/2006/relationships/image" Target="../media/image179.png"/><Relationship Id="rId3" Type="http://schemas.openxmlformats.org/officeDocument/2006/relationships/image" Target="../media/image17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K-1-img-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K-1-text-2"/>
          <p:cNvSpPr/>
          <p:nvPr/>
        </p:nvSpPr>
        <p:spPr>
          <a:xfrm>
            <a:off x="8920907" y="438894"/>
            <a:ext cx="2616250" cy="267444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ctr">
              <a:buNone/>
            </a:pPr>
            <a:r>
              <a:rPr lang="en-US" sz="165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FARMING FOR WATER EIP</a:t>
            </a:r>
            <a:endParaRPr lang="en-US" sz="1650" dirty="0"/>
          </a:p>
        </p:txBody>
      </p:sp>
      <p:sp>
        <p:nvSpPr>
          <p:cNvPr id="4" name="SK-1-text-3"/>
          <p:cNvSpPr/>
          <p:nvPr/>
        </p:nvSpPr>
        <p:spPr>
          <a:xfrm>
            <a:off x="8010079" y="1289298"/>
            <a:ext cx="4181921" cy="624036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4125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Build a</a:t>
            </a:r>
            <a:endParaRPr lang="en-US" sz="4125" dirty="0"/>
          </a:p>
        </p:txBody>
      </p:sp>
      <p:sp>
        <p:nvSpPr>
          <p:cNvPr id="5" name="SK-1-text-4"/>
          <p:cNvSpPr/>
          <p:nvPr/>
        </p:nvSpPr>
        <p:spPr>
          <a:xfrm>
            <a:off x="8010079" y="2002482"/>
            <a:ext cx="4181921" cy="569119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4125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Small Scale</a:t>
            </a:r>
            <a:endParaRPr lang="en-US" sz="4125" dirty="0"/>
          </a:p>
        </p:txBody>
      </p:sp>
      <p:sp>
        <p:nvSpPr>
          <p:cNvPr id="6" name="SK-1-text-5"/>
          <p:cNvSpPr/>
          <p:nvPr/>
        </p:nvSpPr>
        <p:spPr>
          <a:xfrm>
            <a:off x="8010079" y="2660898"/>
            <a:ext cx="4181921" cy="555427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4125" b="1" dirty="0">
                <a:solidFill>
                  <a:srgbClr val="C5E03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Wetland Pond</a:t>
            </a:r>
            <a:endParaRPr lang="en-US" sz="4125" dirty="0"/>
          </a:p>
        </p:txBody>
      </p:sp>
      <p:sp>
        <p:nvSpPr>
          <p:cNvPr id="7" name="SK-1-text-6"/>
          <p:cNvSpPr/>
          <p:nvPr/>
        </p:nvSpPr>
        <p:spPr>
          <a:xfrm>
            <a:off x="8022282" y="3861048"/>
            <a:ext cx="4086225" cy="267444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95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Measure 18 —</a:t>
            </a:r>
            <a:endParaRPr lang="en-US" sz="1950" dirty="0"/>
          </a:p>
        </p:txBody>
      </p:sp>
      <p:sp>
        <p:nvSpPr>
          <p:cNvPr id="8" name="SK-1-text-7"/>
          <p:cNvSpPr/>
          <p:nvPr/>
        </p:nvSpPr>
        <p:spPr>
          <a:xfrm>
            <a:off x="8022282" y="4203948"/>
            <a:ext cx="4169718" cy="294829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95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Construction &amp; Compliance Guide</a:t>
            </a:r>
            <a:endParaRPr lang="en-US" sz="1950" dirty="0"/>
          </a:p>
        </p:txBody>
      </p:sp>
      <p:sp>
        <p:nvSpPr>
          <p:cNvPr id="9" name="SK-1-text-8"/>
          <p:cNvSpPr/>
          <p:nvPr/>
        </p:nvSpPr>
        <p:spPr>
          <a:xfrm>
            <a:off x="8022282" y="4992588"/>
            <a:ext cx="4169718" cy="219373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35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Farming for Water EIP Programme</a:t>
            </a:r>
            <a:endParaRPr lang="en-US" sz="1350" dirty="0"/>
          </a:p>
        </p:txBody>
      </p:sp>
      <p:sp>
        <p:nvSpPr>
          <p:cNvPr id="10" name="SK-1-text-9"/>
          <p:cNvSpPr/>
          <p:nvPr/>
        </p:nvSpPr>
        <p:spPr>
          <a:xfrm>
            <a:off x="8022282" y="5397103"/>
            <a:ext cx="4169718" cy="20568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275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LAWPRO | Teagasc | Dairy Industry Ireland |</a:t>
            </a:r>
            <a:endParaRPr lang="en-US" sz="1275" dirty="0"/>
          </a:p>
        </p:txBody>
      </p:sp>
      <p:sp>
        <p:nvSpPr>
          <p:cNvPr id="11" name="SK-1-text-10"/>
          <p:cNvSpPr/>
          <p:nvPr/>
        </p:nvSpPr>
        <p:spPr>
          <a:xfrm>
            <a:off x="8022282" y="5644009"/>
            <a:ext cx="4169718" cy="212527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275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Meat Industry Ireland | Dept. Agriculture</a:t>
            </a:r>
            <a:endParaRPr lang="en-US" sz="1275" dirty="0"/>
          </a:p>
        </p:txBody>
      </p:sp>
      <p:sp>
        <p:nvSpPr>
          <p:cNvPr id="12" name="SK-1-text-11"/>
          <p:cNvSpPr/>
          <p:nvPr/>
        </p:nvSpPr>
        <p:spPr>
          <a:xfrm>
            <a:off x="8022282" y="6254353"/>
            <a:ext cx="4169718" cy="239911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650" b="1" dirty="0">
                <a:solidFill>
                  <a:srgbClr val="C5E03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farmingforwater.ie</a:t>
            </a:r>
            <a:endParaRPr lang="en-US" sz="16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K-10-img-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K-10-img-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" cy="6858000"/>
          </a:xfrm>
          <a:prstGeom prst="rect">
            <a:avLst/>
          </a:prstGeom>
        </p:spPr>
      </p:pic>
      <p:pic>
        <p:nvPicPr>
          <p:cNvPr id="4" name="SK-10-img-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6275040"/>
            <a:ext cx="10972800" cy="582811"/>
          </a:xfrm>
          <a:prstGeom prst="rect">
            <a:avLst/>
          </a:prstGeom>
        </p:spPr>
      </p:pic>
      <p:pic>
        <p:nvPicPr>
          <p:cNvPr id="5" name="SK-10-img-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00" y="6789390"/>
            <a:ext cx="10972800" cy="68461"/>
          </a:xfrm>
          <a:prstGeom prst="rect">
            <a:avLst/>
          </a:prstGeom>
        </p:spPr>
      </p:pic>
      <p:pic>
        <p:nvPicPr>
          <p:cNvPr id="6" name="SK-10-img-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0" y="994321"/>
            <a:ext cx="487561" cy="68461"/>
          </a:xfrm>
          <a:prstGeom prst="rect">
            <a:avLst/>
          </a:prstGeom>
        </p:spPr>
      </p:pic>
      <p:pic>
        <p:nvPicPr>
          <p:cNvPr id="7" name="SK-10-img-6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671" y="5932140"/>
            <a:ext cx="487561" cy="68461"/>
          </a:xfrm>
          <a:prstGeom prst="rect">
            <a:avLst/>
          </a:prstGeom>
        </p:spPr>
      </p:pic>
      <p:pic>
        <p:nvPicPr>
          <p:cNvPr id="8" name="SK-10-img-7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0" y="1611511"/>
            <a:ext cx="2523679" cy="4457700"/>
          </a:xfrm>
          <a:prstGeom prst="rect">
            <a:avLst/>
          </a:prstGeom>
        </p:spPr>
      </p:pic>
      <p:pic>
        <p:nvPicPr>
          <p:cNvPr id="9" name="SK-10-img-8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06699" y="4825306"/>
            <a:ext cx="2133679" cy="32828"/>
          </a:xfrm>
          <a:prstGeom prst="rect">
            <a:avLst/>
          </a:prstGeom>
        </p:spPr>
      </p:pic>
      <p:pic>
        <p:nvPicPr>
          <p:cNvPr id="10" name="SK-10-img-9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9569" y="1611511"/>
            <a:ext cx="2523679" cy="4457700"/>
          </a:xfrm>
          <a:prstGeom prst="rect">
            <a:avLst/>
          </a:prstGeom>
        </p:spPr>
      </p:pic>
      <p:pic>
        <p:nvPicPr>
          <p:cNvPr id="11" name="SK-10-img-10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52417" y="4825306"/>
            <a:ext cx="2133678" cy="32828"/>
          </a:xfrm>
          <a:prstGeom prst="rect">
            <a:avLst/>
          </a:prstGeom>
        </p:spPr>
      </p:pic>
      <p:pic>
        <p:nvPicPr>
          <p:cNvPr id="12" name="SK-10-img-11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15286" y="1611511"/>
            <a:ext cx="2523679" cy="4457700"/>
          </a:xfrm>
          <a:prstGeom prst="rect">
            <a:avLst/>
          </a:prstGeom>
        </p:spPr>
      </p:pic>
      <p:pic>
        <p:nvPicPr>
          <p:cNvPr id="13" name="SK-10-img-12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8134" y="4825306"/>
            <a:ext cx="2133678" cy="32828"/>
          </a:xfrm>
          <a:prstGeom prst="rect">
            <a:avLst/>
          </a:prstGeom>
        </p:spPr>
      </p:pic>
      <p:pic>
        <p:nvPicPr>
          <p:cNvPr id="14" name="SK-10-img-13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60855" y="1611511"/>
            <a:ext cx="2523679" cy="4457700"/>
          </a:xfrm>
          <a:prstGeom prst="rect">
            <a:avLst/>
          </a:prstGeom>
        </p:spPr>
      </p:pic>
      <p:pic>
        <p:nvPicPr>
          <p:cNvPr id="15" name="SK-10-img-14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43703" y="4825306"/>
            <a:ext cx="2133679" cy="32828"/>
          </a:xfrm>
          <a:prstGeom prst="rect">
            <a:avLst/>
          </a:prstGeom>
        </p:spPr>
      </p:pic>
      <p:pic>
        <p:nvPicPr>
          <p:cNvPr id="16" name="SK-10-img-15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14557" y="1618357"/>
            <a:ext cx="2548086" cy="2523679"/>
          </a:xfrm>
          <a:prstGeom prst="rect">
            <a:avLst/>
          </a:prstGeom>
        </p:spPr>
      </p:pic>
      <p:pic>
        <p:nvPicPr>
          <p:cNvPr id="17" name="SK-10-img-16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03082" y="1618357"/>
            <a:ext cx="2389584" cy="2523679"/>
          </a:xfrm>
          <a:prstGeom prst="rect">
            <a:avLst/>
          </a:prstGeom>
        </p:spPr>
      </p:pic>
      <p:pic>
        <p:nvPicPr>
          <p:cNvPr id="18" name="SK-10-img-17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06180" y="1645890"/>
            <a:ext cx="2511475" cy="2496294"/>
          </a:xfrm>
          <a:prstGeom prst="rect">
            <a:avLst/>
          </a:prstGeom>
        </p:spPr>
      </p:pic>
      <p:pic>
        <p:nvPicPr>
          <p:cNvPr id="19" name="SK-10-img-18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48259" y="1645890"/>
            <a:ext cx="2523679" cy="2496294"/>
          </a:xfrm>
          <a:prstGeom prst="rect">
            <a:avLst/>
          </a:prstGeom>
        </p:spPr>
      </p:pic>
      <p:sp>
        <p:nvSpPr>
          <p:cNvPr id="20" name="SK-10-text-19"/>
          <p:cNvSpPr/>
          <p:nvPr/>
        </p:nvSpPr>
        <p:spPr>
          <a:xfrm>
            <a:off x="207169" y="260598"/>
            <a:ext cx="804565" cy="335905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320"/>
              </a:lnSpc>
              <a:buNone/>
            </a:pPr>
            <a:r>
              <a:rPr lang="en-US" sz="1200" b="1" dirty="0">
                <a:solidFill>
                  <a:srgbClr val="88B04B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PLANTING</a:t>
            </a:r>
            <a:endParaRPr lang="en-US" sz="1200" dirty="0"/>
          </a:p>
          <a:p>
            <a:pPr marL="0" indent="0" algn="ctr">
              <a:lnSpc>
                <a:spcPts val="1320"/>
              </a:lnSpc>
              <a:buNone/>
            </a:pPr>
            <a:r>
              <a:rPr lang="en-US" sz="1200" b="1" dirty="0">
                <a:solidFill>
                  <a:srgbClr val="88B04B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GUIDE</a:t>
            </a:r>
            <a:endParaRPr lang="en-US" sz="1200" dirty="0"/>
          </a:p>
        </p:txBody>
      </p:sp>
      <p:sp>
        <p:nvSpPr>
          <p:cNvPr id="21" name="SK-10-text-20"/>
          <p:cNvSpPr/>
          <p:nvPr/>
        </p:nvSpPr>
        <p:spPr>
          <a:xfrm>
            <a:off x="402282" y="1590973"/>
            <a:ext cx="463153" cy="4059882"/>
          </a:xfrm>
          <a:prstGeom prst="rect">
            <a:avLst/>
          </a:prstGeom>
          <a:noFill/>
          <a:ln/>
        </p:spPr>
        <p:txBody>
          <a:bodyPr vert="vert" wrap="none" lIns="0" tIns="0" rIns="0" bIns="0" rtlCol="0" anchor="ctr"/>
          <a:lstStyle/>
          <a:p>
            <a:pPr marL="0" indent="0" algn="ctr">
              <a:buNone/>
            </a:pPr>
            <a:r>
              <a:rPr lang="en-US" sz="1725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MARGINAL SPECIES</a:t>
            </a:r>
            <a:endParaRPr lang="en-US" sz="1725" dirty="0"/>
          </a:p>
        </p:txBody>
      </p:sp>
      <p:sp>
        <p:nvSpPr>
          <p:cNvPr id="22" name="SK-10-text-21"/>
          <p:cNvSpPr/>
          <p:nvPr/>
        </p:nvSpPr>
        <p:spPr>
          <a:xfrm>
            <a:off x="1536055" y="233065"/>
            <a:ext cx="6189345" cy="18514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350" b="1" dirty="0">
                <a:solidFill>
                  <a:srgbClr val="88B04B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STEP 4 — ESTABLISH VEGETATION</a:t>
            </a:r>
            <a:endParaRPr lang="en-US" sz="1350" dirty="0"/>
          </a:p>
        </p:txBody>
      </p:sp>
      <p:sp>
        <p:nvSpPr>
          <p:cNvPr id="23" name="SK-10-text-22"/>
          <p:cNvSpPr/>
          <p:nvPr/>
        </p:nvSpPr>
        <p:spPr>
          <a:xfrm>
            <a:off x="1536055" y="493663"/>
            <a:ext cx="10655945" cy="425053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3000" b="1" dirty="0">
                <a:solidFill>
                  <a:srgbClr val="1A3317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Planting Guide: Lower Growing Species</a:t>
            </a:r>
            <a:endParaRPr lang="en-US" sz="3000" dirty="0"/>
          </a:p>
        </p:txBody>
      </p:sp>
      <p:sp>
        <p:nvSpPr>
          <p:cNvPr id="24" name="SK-10-text-23"/>
          <p:cNvSpPr/>
          <p:nvPr/>
        </p:nvSpPr>
        <p:spPr>
          <a:xfrm>
            <a:off x="1524000" y="1213842"/>
            <a:ext cx="10668000" cy="191988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Marginal wet zone species — 0 to 0.1m water depth — plant along shallow edges and muddy banks</a:t>
            </a:r>
            <a:endParaRPr lang="en-US" sz="1200" dirty="0"/>
          </a:p>
        </p:txBody>
      </p:sp>
      <p:sp>
        <p:nvSpPr>
          <p:cNvPr id="25" name="SK-10-text-24"/>
          <p:cNvSpPr/>
          <p:nvPr/>
        </p:nvSpPr>
        <p:spPr>
          <a:xfrm>
            <a:off x="1670298" y="4272409"/>
            <a:ext cx="4379595" cy="233065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650" b="1" dirty="0">
                <a:solidFill>
                  <a:srgbClr val="1A3317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Fool's Watercress</a:t>
            </a:r>
            <a:endParaRPr lang="en-US" sz="1650" dirty="0"/>
          </a:p>
        </p:txBody>
      </p:sp>
      <p:sp>
        <p:nvSpPr>
          <p:cNvPr id="26" name="SK-10-text-25"/>
          <p:cNvSpPr/>
          <p:nvPr/>
        </p:nvSpPr>
        <p:spPr>
          <a:xfrm>
            <a:off x="1670298" y="4553694"/>
            <a:ext cx="3002280" cy="17145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Apium nodiflorum</a:t>
            </a:r>
            <a:endParaRPr lang="en-US" sz="1200" dirty="0"/>
          </a:p>
        </p:txBody>
      </p:sp>
      <p:sp>
        <p:nvSpPr>
          <p:cNvPr id="27" name="SK-10-text-26"/>
          <p:cNvSpPr/>
          <p:nvPr/>
        </p:nvSpPr>
        <p:spPr>
          <a:xfrm>
            <a:off x="1670298" y="4972050"/>
            <a:ext cx="3916680" cy="17145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050" dirty="0">
                <a:solidFill>
                  <a:srgbClr val="1A3317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● Flowers: July – August</a:t>
            </a:r>
            <a:endParaRPr lang="en-US" sz="1050" dirty="0"/>
          </a:p>
        </p:txBody>
      </p:sp>
      <p:sp>
        <p:nvSpPr>
          <p:cNvPr id="28" name="SK-10-text-27"/>
          <p:cNvSpPr/>
          <p:nvPr/>
        </p:nvSpPr>
        <p:spPr>
          <a:xfrm>
            <a:off x="1670298" y="5239494"/>
            <a:ext cx="5516880" cy="164455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050" dirty="0">
                <a:solidFill>
                  <a:srgbClr val="1A3317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● Depth: Shallow margins, 0–0.1m</a:t>
            </a:r>
            <a:endParaRPr lang="en-US" sz="1050" dirty="0"/>
          </a:p>
        </p:txBody>
      </p:sp>
      <p:sp>
        <p:nvSpPr>
          <p:cNvPr id="29" name="SK-10-text-28"/>
          <p:cNvSpPr/>
          <p:nvPr/>
        </p:nvSpPr>
        <p:spPr>
          <a:xfrm>
            <a:off x="1670298" y="5506938"/>
            <a:ext cx="2109192" cy="349746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1260"/>
              </a:lnSpc>
              <a:buNone/>
            </a:pPr>
            <a:r>
              <a:rPr lang="en-US" sz="1050" dirty="0">
                <a:solidFill>
                  <a:srgbClr val="1A3317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● Role: Stabilises pond edges, roots</a:t>
            </a:r>
            <a:endParaRPr lang="en-US" sz="1050" dirty="0"/>
          </a:p>
          <a:p>
            <a:pPr marL="0" indent="0" algn="l">
              <a:lnSpc>
                <a:spcPts val="1260"/>
              </a:lnSpc>
              <a:buNone/>
            </a:pPr>
            <a:r>
              <a:rPr lang="en-US" sz="1050" dirty="0">
                <a:solidFill>
                  <a:srgbClr val="1A3317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at nodes</a:t>
            </a:r>
            <a:endParaRPr lang="en-US" sz="1050" dirty="0"/>
          </a:p>
        </p:txBody>
      </p:sp>
      <p:sp>
        <p:nvSpPr>
          <p:cNvPr id="30" name="SK-10-text-29"/>
          <p:cNvSpPr/>
          <p:nvPr/>
        </p:nvSpPr>
        <p:spPr>
          <a:xfrm>
            <a:off x="4315867" y="4279255"/>
            <a:ext cx="2619375" cy="226219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650" b="1" dirty="0">
                <a:solidFill>
                  <a:srgbClr val="1A3317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Watercress</a:t>
            </a:r>
            <a:endParaRPr lang="en-US" sz="1650" dirty="0"/>
          </a:p>
        </p:txBody>
      </p:sp>
      <p:sp>
        <p:nvSpPr>
          <p:cNvPr id="31" name="SK-10-text-30"/>
          <p:cNvSpPr/>
          <p:nvPr/>
        </p:nvSpPr>
        <p:spPr>
          <a:xfrm>
            <a:off x="4315867" y="4553694"/>
            <a:ext cx="3916680" cy="164455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Nasturtium officinale</a:t>
            </a:r>
            <a:endParaRPr lang="en-US" sz="1200" dirty="0"/>
          </a:p>
        </p:txBody>
      </p:sp>
      <p:sp>
        <p:nvSpPr>
          <p:cNvPr id="32" name="SK-10-text-31"/>
          <p:cNvSpPr/>
          <p:nvPr/>
        </p:nvSpPr>
        <p:spPr>
          <a:xfrm>
            <a:off x="4315867" y="4972050"/>
            <a:ext cx="4396740" cy="17145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050" dirty="0">
                <a:solidFill>
                  <a:srgbClr val="1A3317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● Flowers: June – September</a:t>
            </a:r>
            <a:endParaRPr lang="en-US" sz="1050" dirty="0"/>
          </a:p>
        </p:txBody>
      </p:sp>
      <p:sp>
        <p:nvSpPr>
          <p:cNvPr id="33" name="SK-10-text-32"/>
          <p:cNvSpPr/>
          <p:nvPr/>
        </p:nvSpPr>
        <p:spPr>
          <a:xfrm>
            <a:off x="4315867" y="5239494"/>
            <a:ext cx="6156960" cy="164455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050" dirty="0">
                <a:solidFill>
                  <a:srgbClr val="1A3317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● Depth: Floating or rooting, 0–0.1m</a:t>
            </a:r>
            <a:endParaRPr lang="en-US" sz="1050" dirty="0"/>
          </a:p>
        </p:txBody>
      </p:sp>
      <p:sp>
        <p:nvSpPr>
          <p:cNvPr id="34" name="SK-10-text-33"/>
          <p:cNvSpPr/>
          <p:nvPr/>
        </p:nvSpPr>
        <p:spPr>
          <a:xfrm>
            <a:off x="4315867" y="5506938"/>
            <a:ext cx="1792188" cy="349746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1260"/>
              </a:lnSpc>
              <a:buNone/>
            </a:pPr>
            <a:r>
              <a:rPr lang="en-US" sz="1050" dirty="0">
                <a:solidFill>
                  <a:srgbClr val="1A3317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● Role: Clean water indicator,</a:t>
            </a:r>
            <a:endParaRPr lang="en-US" sz="1050" dirty="0"/>
          </a:p>
          <a:p>
            <a:pPr marL="0" indent="0" algn="l">
              <a:lnSpc>
                <a:spcPts val="1260"/>
              </a:lnSpc>
              <a:buNone/>
            </a:pPr>
            <a:r>
              <a:rPr lang="en-US" sz="1050" dirty="0">
                <a:solidFill>
                  <a:srgbClr val="1A3317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native and nutritious</a:t>
            </a:r>
            <a:endParaRPr lang="en-US" sz="1050" dirty="0"/>
          </a:p>
        </p:txBody>
      </p:sp>
      <p:sp>
        <p:nvSpPr>
          <p:cNvPr id="35" name="SK-10-text-34"/>
          <p:cNvSpPr/>
          <p:nvPr/>
        </p:nvSpPr>
        <p:spPr>
          <a:xfrm>
            <a:off x="6900565" y="4279255"/>
            <a:ext cx="2619375" cy="226219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650" b="1" dirty="0">
                <a:solidFill>
                  <a:srgbClr val="1A3317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Water Mint</a:t>
            </a:r>
            <a:endParaRPr lang="en-US" sz="1650" dirty="0"/>
          </a:p>
        </p:txBody>
      </p:sp>
      <p:sp>
        <p:nvSpPr>
          <p:cNvPr id="36" name="SK-10-text-35"/>
          <p:cNvSpPr/>
          <p:nvPr/>
        </p:nvSpPr>
        <p:spPr>
          <a:xfrm>
            <a:off x="6900565" y="4553694"/>
            <a:ext cx="2819400" cy="17145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Mentha aquatica</a:t>
            </a:r>
            <a:endParaRPr lang="en-US" sz="1200" dirty="0"/>
          </a:p>
        </p:txBody>
      </p:sp>
      <p:sp>
        <p:nvSpPr>
          <p:cNvPr id="37" name="SK-10-text-36"/>
          <p:cNvSpPr/>
          <p:nvPr/>
        </p:nvSpPr>
        <p:spPr>
          <a:xfrm>
            <a:off x="6888361" y="4972050"/>
            <a:ext cx="4396740" cy="17145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050" dirty="0">
                <a:solidFill>
                  <a:srgbClr val="1A3317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● Flowers: July – September</a:t>
            </a:r>
            <a:endParaRPr lang="en-US" sz="1050" dirty="0"/>
          </a:p>
        </p:txBody>
      </p:sp>
      <p:sp>
        <p:nvSpPr>
          <p:cNvPr id="38" name="SK-10-text-37"/>
          <p:cNvSpPr/>
          <p:nvPr/>
        </p:nvSpPr>
        <p:spPr>
          <a:xfrm>
            <a:off x="6888361" y="5239494"/>
            <a:ext cx="5303639" cy="164455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050" dirty="0">
                <a:solidFill>
                  <a:srgbClr val="1A3317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● Height: Up to 90cm in damp margins</a:t>
            </a:r>
            <a:endParaRPr lang="en-US" sz="1050" dirty="0"/>
          </a:p>
        </p:txBody>
      </p:sp>
      <p:sp>
        <p:nvSpPr>
          <p:cNvPr id="39" name="SK-10-text-38"/>
          <p:cNvSpPr/>
          <p:nvPr/>
        </p:nvSpPr>
        <p:spPr>
          <a:xfrm>
            <a:off x="6888361" y="5506938"/>
            <a:ext cx="1682353" cy="349746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1260"/>
              </a:lnSpc>
              <a:buNone/>
            </a:pPr>
            <a:r>
              <a:rPr lang="en-US" sz="1050" dirty="0">
                <a:solidFill>
                  <a:srgbClr val="1A3317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● Role: Pollinator magnet —</a:t>
            </a:r>
            <a:endParaRPr lang="en-US" sz="1050" dirty="0"/>
          </a:p>
          <a:p>
            <a:pPr marL="0" indent="0" algn="l">
              <a:lnSpc>
                <a:spcPts val="1260"/>
              </a:lnSpc>
              <a:buNone/>
            </a:pPr>
            <a:r>
              <a:rPr lang="en-US" sz="1050" dirty="0">
                <a:solidFill>
                  <a:srgbClr val="1A3317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bees and butterflies</a:t>
            </a:r>
            <a:endParaRPr lang="en-US" sz="1050" dirty="0"/>
          </a:p>
        </p:txBody>
      </p:sp>
      <p:sp>
        <p:nvSpPr>
          <p:cNvPr id="40" name="SK-10-text-39"/>
          <p:cNvSpPr/>
          <p:nvPr/>
        </p:nvSpPr>
        <p:spPr>
          <a:xfrm>
            <a:off x="9436596" y="4279255"/>
            <a:ext cx="2367915" cy="226219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650" b="1" dirty="0">
                <a:solidFill>
                  <a:srgbClr val="1A3317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Brooklime</a:t>
            </a:r>
            <a:endParaRPr lang="en-US" sz="1650" dirty="0"/>
          </a:p>
        </p:txBody>
      </p:sp>
      <p:sp>
        <p:nvSpPr>
          <p:cNvPr id="41" name="SK-10-text-40"/>
          <p:cNvSpPr/>
          <p:nvPr/>
        </p:nvSpPr>
        <p:spPr>
          <a:xfrm>
            <a:off x="9436596" y="4553694"/>
            <a:ext cx="2755404" cy="178296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Veronica beccabunga</a:t>
            </a:r>
            <a:endParaRPr lang="en-US" sz="1200" dirty="0"/>
          </a:p>
        </p:txBody>
      </p:sp>
      <p:sp>
        <p:nvSpPr>
          <p:cNvPr id="42" name="SK-10-text-41"/>
          <p:cNvSpPr/>
          <p:nvPr/>
        </p:nvSpPr>
        <p:spPr>
          <a:xfrm>
            <a:off x="9436596" y="4972050"/>
            <a:ext cx="2755404" cy="17145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050" dirty="0">
                <a:solidFill>
                  <a:srgbClr val="1A3317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● Flowers: May – September</a:t>
            </a:r>
            <a:endParaRPr lang="en-US" sz="1050" dirty="0"/>
          </a:p>
        </p:txBody>
      </p:sp>
      <p:sp>
        <p:nvSpPr>
          <p:cNvPr id="43" name="SK-10-text-42"/>
          <p:cNvSpPr/>
          <p:nvPr/>
        </p:nvSpPr>
        <p:spPr>
          <a:xfrm>
            <a:off x="9436596" y="5239494"/>
            <a:ext cx="2755404" cy="164455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050" dirty="0">
                <a:solidFill>
                  <a:srgbClr val="1A3317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● Height: Low creeping to 30cm</a:t>
            </a:r>
            <a:endParaRPr lang="en-US" sz="1050" dirty="0"/>
          </a:p>
        </p:txBody>
      </p:sp>
      <p:sp>
        <p:nvSpPr>
          <p:cNvPr id="44" name="SK-10-text-43"/>
          <p:cNvSpPr/>
          <p:nvPr/>
        </p:nvSpPr>
        <p:spPr>
          <a:xfrm>
            <a:off x="9436596" y="5506938"/>
            <a:ext cx="1987153" cy="349746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1260"/>
              </a:lnSpc>
              <a:buNone/>
            </a:pPr>
            <a:r>
              <a:rPr lang="en-US" sz="1050" dirty="0">
                <a:solidFill>
                  <a:srgbClr val="1A3317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● Role: Stabilises muddy edges,</a:t>
            </a:r>
            <a:endParaRPr lang="en-US" sz="1050" dirty="0"/>
          </a:p>
          <a:p>
            <a:pPr marL="0" indent="0" algn="l">
              <a:lnSpc>
                <a:spcPts val="1260"/>
              </a:lnSpc>
              <a:buNone/>
            </a:pPr>
            <a:r>
              <a:rPr lang="en-US" sz="1050" dirty="0">
                <a:solidFill>
                  <a:srgbClr val="1A3317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roots in shallow water</a:t>
            </a:r>
            <a:endParaRPr lang="en-US" sz="1050" dirty="0"/>
          </a:p>
        </p:txBody>
      </p:sp>
      <p:sp>
        <p:nvSpPr>
          <p:cNvPr id="45" name="SK-10-text-44"/>
          <p:cNvSpPr/>
          <p:nvPr/>
        </p:nvSpPr>
        <p:spPr>
          <a:xfrm>
            <a:off x="2584698" y="6405265"/>
            <a:ext cx="9607302" cy="18514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1A3317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🍃 Source from on-farm drains outside designated SAC / SPA / NHA sites — or use a specialist native Irish wetland plant supplier</a:t>
            </a:r>
            <a:endParaRPr lang="en-US" sz="1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K-11-img-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K-11-img-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01961" cy="6569869"/>
          </a:xfrm>
          <a:prstGeom prst="rect">
            <a:avLst/>
          </a:prstGeom>
        </p:spPr>
      </p:pic>
      <p:pic>
        <p:nvPicPr>
          <p:cNvPr id="4" name="SK-11-img-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1961" y="6569869"/>
            <a:ext cx="10789890" cy="287982"/>
          </a:xfrm>
          <a:prstGeom prst="rect">
            <a:avLst/>
          </a:prstGeom>
        </p:spPr>
      </p:pic>
      <p:pic>
        <p:nvPicPr>
          <p:cNvPr id="5" name="SK-11-img-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6761" y="977950"/>
            <a:ext cx="1999357" cy="19050"/>
          </a:xfrm>
          <a:prstGeom prst="rect">
            <a:avLst/>
          </a:prstGeom>
        </p:spPr>
      </p:pic>
      <p:pic>
        <p:nvPicPr>
          <p:cNvPr id="6" name="SK-11-img-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6761" y="1584127"/>
            <a:ext cx="865584" cy="486817"/>
          </a:xfrm>
          <a:prstGeom prst="rect">
            <a:avLst/>
          </a:prstGeom>
        </p:spPr>
      </p:pic>
      <p:pic>
        <p:nvPicPr>
          <p:cNvPr id="7" name="SK-11-img-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6761" y="2297311"/>
            <a:ext cx="865584" cy="486817"/>
          </a:xfrm>
          <a:prstGeom prst="rect">
            <a:avLst/>
          </a:prstGeom>
        </p:spPr>
      </p:pic>
      <p:pic>
        <p:nvPicPr>
          <p:cNvPr id="8" name="SK-11-img-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06761" y="3010644"/>
            <a:ext cx="865584" cy="486817"/>
          </a:xfrm>
          <a:prstGeom prst="rect">
            <a:avLst/>
          </a:prstGeom>
        </p:spPr>
      </p:pic>
      <p:pic>
        <p:nvPicPr>
          <p:cNvPr id="9" name="SK-11-img-8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06761" y="3723829"/>
            <a:ext cx="865584" cy="486817"/>
          </a:xfrm>
          <a:prstGeom prst="rect">
            <a:avLst/>
          </a:prstGeom>
        </p:spPr>
      </p:pic>
      <p:pic>
        <p:nvPicPr>
          <p:cNvPr id="10" name="SK-11-img-9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06761" y="4437013"/>
            <a:ext cx="865584" cy="486817"/>
          </a:xfrm>
          <a:prstGeom prst="rect">
            <a:avLst/>
          </a:prstGeom>
        </p:spPr>
      </p:pic>
      <p:pic>
        <p:nvPicPr>
          <p:cNvPr id="11" name="SK-11-img-10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06761" y="5150346"/>
            <a:ext cx="865584" cy="486817"/>
          </a:xfrm>
          <a:prstGeom prst="rect">
            <a:avLst/>
          </a:prstGeom>
        </p:spPr>
      </p:pic>
      <p:pic>
        <p:nvPicPr>
          <p:cNvPr id="12" name="SK-11-img-11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06761" y="5863530"/>
            <a:ext cx="3340596" cy="541734"/>
          </a:xfrm>
          <a:prstGeom prst="rect">
            <a:avLst/>
          </a:prstGeom>
        </p:spPr>
      </p:pic>
      <p:pic>
        <p:nvPicPr>
          <p:cNvPr id="13" name="SK-11-img-12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91286" y="1268611"/>
            <a:ext cx="2913757" cy="5211961"/>
          </a:xfrm>
          <a:prstGeom prst="rect">
            <a:avLst/>
          </a:prstGeom>
        </p:spPr>
      </p:pic>
      <p:pic>
        <p:nvPicPr>
          <p:cNvPr id="14" name="SK-11-img-13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20494" y="1848892"/>
            <a:ext cx="2255490" cy="19050"/>
          </a:xfrm>
          <a:prstGeom prst="rect">
            <a:avLst/>
          </a:prstGeom>
        </p:spPr>
      </p:pic>
      <p:pic>
        <p:nvPicPr>
          <p:cNvPr id="15" name="SK-11-img-14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36769" y="1268611"/>
            <a:ext cx="3377059" cy="5211961"/>
          </a:xfrm>
          <a:prstGeom prst="rect">
            <a:avLst/>
          </a:prstGeom>
        </p:spPr>
      </p:pic>
      <p:pic>
        <p:nvPicPr>
          <p:cNvPr id="16" name="SK-11-img-15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65977" y="1848892"/>
            <a:ext cx="2730996" cy="19050"/>
          </a:xfrm>
          <a:prstGeom prst="rect">
            <a:avLst/>
          </a:prstGeom>
        </p:spPr>
      </p:pic>
      <p:pic>
        <p:nvPicPr>
          <p:cNvPr id="17" name="SK-11-img-16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01961" y="5486400"/>
            <a:ext cx="10789890" cy="1097161"/>
          </a:xfrm>
          <a:prstGeom prst="rect">
            <a:avLst/>
          </a:prstGeom>
        </p:spPr>
      </p:pic>
      <p:pic>
        <p:nvPicPr>
          <p:cNvPr id="18" name="SK-11-img-17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0698" y="5431482"/>
            <a:ext cx="377875" cy="342900"/>
          </a:xfrm>
          <a:prstGeom prst="rect">
            <a:avLst/>
          </a:prstGeom>
        </p:spPr>
      </p:pic>
      <p:pic>
        <p:nvPicPr>
          <p:cNvPr id="19" name="SK-11-img-18" descr="preencode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80698" y="4725144"/>
            <a:ext cx="377875" cy="335905"/>
          </a:xfrm>
          <a:prstGeom prst="rect">
            <a:avLst/>
          </a:prstGeom>
        </p:spPr>
      </p:pic>
      <p:pic>
        <p:nvPicPr>
          <p:cNvPr id="20" name="SK-11-img-19" descr="preencode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680698" y="4025503"/>
            <a:ext cx="377875" cy="335905"/>
          </a:xfrm>
          <a:prstGeom prst="rect">
            <a:avLst/>
          </a:prstGeom>
        </p:spPr>
      </p:pic>
      <p:pic>
        <p:nvPicPr>
          <p:cNvPr id="21" name="SK-11-img-20" descr="preencode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680698" y="3360390"/>
            <a:ext cx="377875" cy="342900"/>
          </a:xfrm>
          <a:prstGeom prst="rect">
            <a:avLst/>
          </a:prstGeom>
        </p:spPr>
      </p:pic>
      <p:pic>
        <p:nvPicPr>
          <p:cNvPr id="22" name="SK-11-img-21" descr="preencode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680698" y="2688282"/>
            <a:ext cx="377875" cy="335905"/>
          </a:xfrm>
          <a:prstGeom prst="rect">
            <a:avLst/>
          </a:prstGeom>
        </p:spPr>
      </p:pic>
      <p:pic>
        <p:nvPicPr>
          <p:cNvPr id="23" name="SK-11-img-22" descr="preencoded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680698" y="2132707"/>
            <a:ext cx="377875" cy="342900"/>
          </a:xfrm>
          <a:prstGeom prst="rect">
            <a:avLst/>
          </a:prstGeom>
        </p:spPr>
      </p:pic>
      <p:pic>
        <p:nvPicPr>
          <p:cNvPr id="24" name="SK-11-img-23" descr="preencoded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570863" y="1440061"/>
            <a:ext cx="304800" cy="294829"/>
          </a:xfrm>
          <a:prstGeom prst="rect">
            <a:avLst/>
          </a:prstGeom>
        </p:spPr>
      </p:pic>
      <p:pic>
        <p:nvPicPr>
          <p:cNvPr id="25" name="SK-11-img-24" descr="preencoded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559475" y="5438329"/>
            <a:ext cx="390079" cy="383977"/>
          </a:xfrm>
          <a:prstGeom prst="rect">
            <a:avLst/>
          </a:prstGeom>
        </p:spPr>
      </p:pic>
      <p:pic>
        <p:nvPicPr>
          <p:cNvPr id="26" name="SK-11-img-25" descr="preencoded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559475" y="4677073"/>
            <a:ext cx="390079" cy="377130"/>
          </a:xfrm>
          <a:prstGeom prst="rect">
            <a:avLst/>
          </a:prstGeom>
        </p:spPr>
      </p:pic>
      <p:pic>
        <p:nvPicPr>
          <p:cNvPr id="27" name="SK-11-img-26" descr="preencoded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559475" y="3902125"/>
            <a:ext cx="390079" cy="377130"/>
          </a:xfrm>
          <a:prstGeom prst="rect">
            <a:avLst/>
          </a:prstGeom>
        </p:spPr>
      </p:pic>
      <p:pic>
        <p:nvPicPr>
          <p:cNvPr id="28" name="SK-11-img-27" descr="preencoded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559475" y="2989957"/>
            <a:ext cx="390079" cy="377130"/>
          </a:xfrm>
          <a:prstGeom prst="rect">
            <a:avLst/>
          </a:prstGeom>
        </p:spPr>
      </p:pic>
      <p:pic>
        <p:nvPicPr>
          <p:cNvPr id="29" name="SK-11-img-28" descr="preencoded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559475" y="2139553"/>
            <a:ext cx="390079" cy="370284"/>
          </a:xfrm>
          <a:prstGeom prst="rect">
            <a:avLst/>
          </a:prstGeom>
        </p:spPr>
      </p:pic>
      <p:pic>
        <p:nvPicPr>
          <p:cNvPr id="30" name="SK-11-img-29" descr="preencoded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559475" y="1440061"/>
            <a:ext cx="292596" cy="294829"/>
          </a:xfrm>
          <a:prstGeom prst="rect">
            <a:avLst/>
          </a:prstGeom>
        </p:spPr>
      </p:pic>
      <p:pic>
        <p:nvPicPr>
          <p:cNvPr id="31" name="SK-11-img-30" descr="preencoded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840855" y="5959525"/>
            <a:ext cx="243780" cy="322213"/>
          </a:xfrm>
          <a:prstGeom prst="rect">
            <a:avLst/>
          </a:prstGeom>
        </p:spPr>
      </p:pic>
      <p:pic>
        <p:nvPicPr>
          <p:cNvPr id="32" name="SK-11-img-31" descr="preencoded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718965" y="1193155"/>
            <a:ext cx="292596" cy="274290"/>
          </a:xfrm>
          <a:prstGeom prst="rect">
            <a:avLst/>
          </a:prstGeom>
        </p:spPr>
      </p:pic>
      <p:pic>
        <p:nvPicPr>
          <p:cNvPr id="33" name="SK-11-img-32" descr="preencoded.png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058400" y="0"/>
            <a:ext cx="2133600" cy="1748730"/>
          </a:xfrm>
          <a:prstGeom prst="rect">
            <a:avLst/>
          </a:prstGeom>
        </p:spPr>
      </p:pic>
      <p:sp>
        <p:nvSpPr>
          <p:cNvPr id="34" name="SK-11-text-33"/>
          <p:cNvSpPr/>
          <p:nvPr/>
        </p:nvSpPr>
        <p:spPr>
          <a:xfrm>
            <a:off x="134094" y="226219"/>
            <a:ext cx="2417445" cy="191988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3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MEASURE 18</a:t>
            </a:r>
            <a:endParaRPr lang="en-US" sz="1350" dirty="0"/>
          </a:p>
        </p:txBody>
      </p:sp>
      <p:sp>
        <p:nvSpPr>
          <p:cNvPr id="35" name="SK-11-text-34"/>
          <p:cNvSpPr/>
          <p:nvPr/>
        </p:nvSpPr>
        <p:spPr>
          <a:xfrm>
            <a:off x="563612" y="658267"/>
            <a:ext cx="463153" cy="2640211"/>
          </a:xfrm>
          <a:prstGeom prst="rect">
            <a:avLst/>
          </a:prstGeom>
          <a:noFill/>
          <a:ln/>
        </p:spPr>
        <p:txBody>
          <a:bodyPr vert="vert" wrap="none" lIns="0" tIns="0" rIns="0" bIns="0" rtlCol="0" anchor="ctr"/>
          <a:lstStyle/>
          <a:p>
            <a:pPr marL="0" indent="0" algn="l">
              <a:buNone/>
            </a:pPr>
            <a:r>
              <a:rPr lang="en-US" sz="1575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Maintenance</a:t>
            </a:r>
            <a:endParaRPr lang="en-US" sz="1575" dirty="0"/>
          </a:p>
        </p:txBody>
      </p:sp>
      <p:sp>
        <p:nvSpPr>
          <p:cNvPr id="36" name="SK-11-text-35"/>
          <p:cNvSpPr/>
          <p:nvPr/>
        </p:nvSpPr>
        <p:spPr>
          <a:xfrm>
            <a:off x="1718965" y="178296"/>
            <a:ext cx="2801303" cy="178296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275" b="1" dirty="0">
                <a:solidFill>
                  <a:srgbClr val="94B06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LONG-TERM CARE</a:t>
            </a:r>
            <a:endParaRPr lang="en-US" sz="1275" dirty="0"/>
          </a:p>
        </p:txBody>
      </p:sp>
      <p:sp>
        <p:nvSpPr>
          <p:cNvPr id="37" name="SK-11-text-36"/>
          <p:cNvSpPr/>
          <p:nvPr/>
        </p:nvSpPr>
        <p:spPr>
          <a:xfrm>
            <a:off x="1718965" y="397669"/>
            <a:ext cx="10473035" cy="493663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3300" b="1" dirty="0">
                <a:solidFill>
                  <a:srgbClr val="1B433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Maintenance &amp; Monitoring</a:t>
            </a:r>
            <a:endParaRPr lang="en-US" sz="3300" dirty="0"/>
          </a:p>
        </p:txBody>
      </p:sp>
      <p:sp>
        <p:nvSpPr>
          <p:cNvPr id="38" name="SK-11-text-37"/>
          <p:cNvSpPr/>
          <p:nvPr/>
        </p:nvSpPr>
        <p:spPr>
          <a:xfrm>
            <a:off x="2035969" y="1248073"/>
            <a:ext cx="1731645" cy="178296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350" b="1" dirty="0">
                <a:solidFill>
                  <a:srgbClr val="1B433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SCHEDULE</a:t>
            </a:r>
            <a:endParaRPr lang="en-US" sz="1350" dirty="0"/>
          </a:p>
        </p:txBody>
      </p:sp>
      <p:sp>
        <p:nvSpPr>
          <p:cNvPr id="39" name="SK-11-text-38"/>
          <p:cNvSpPr/>
          <p:nvPr/>
        </p:nvSpPr>
        <p:spPr>
          <a:xfrm>
            <a:off x="1999357" y="1714500"/>
            <a:ext cx="268188" cy="246757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825"/>
              </a:lnSpc>
              <a:buNone/>
            </a:pPr>
            <a:r>
              <a:rPr lang="en-US" sz="7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2x</a:t>
            </a:r>
            <a:endParaRPr lang="en-US" sz="750" dirty="0"/>
          </a:p>
          <a:p>
            <a:pPr marL="0" indent="0" algn="ctr">
              <a:lnSpc>
                <a:spcPts val="825"/>
              </a:lnSpc>
              <a:buNone/>
            </a:pPr>
            <a:r>
              <a:rPr lang="en-US" sz="7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YEAR</a:t>
            </a:r>
            <a:endParaRPr lang="en-US" sz="750" dirty="0"/>
          </a:p>
        </p:txBody>
      </p:sp>
      <p:sp>
        <p:nvSpPr>
          <p:cNvPr id="40" name="SK-11-text-39"/>
          <p:cNvSpPr/>
          <p:nvPr/>
        </p:nvSpPr>
        <p:spPr>
          <a:xfrm>
            <a:off x="2621161" y="1639044"/>
            <a:ext cx="2956560" cy="157609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1B433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Inspect Outlet &amp; Pond</a:t>
            </a:r>
            <a:endParaRPr lang="en-US" sz="900" dirty="0"/>
          </a:p>
        </p:txBody>
      </p:sp>
      <p:sp>
        <p:nvSpPr>
          <p:cNvPr id="41" name="SK-11-text-40"/>
          <p:cNvSpPr/>
          <p:nvPr/>
        </p:nvSpPr>
        <p:spPr>
          <a:xfrm>
            <a:off x="2621161" y="1810494"/>
            <a:ext cx="1645890" cy="267444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50" dirty="0">
                <a:solidFill>
                  <a:srgbClr val="55555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Clear debris, check water levels —</a:t>
            </a:r>
            <a:endParaRPr lang="en-US" sz="750" dirty="0"/>
          </a:p>
          <a:p>
            <a:pPr marL="0" indent="0" algn="l">
              <a:lnSpc>
                <a:spcPts val="900"/>
              </a:lnSpc>
              <a:buNone/>
            </a:pPr>
            <a:r>
              <a:rPr lang="en-US" sz="750" dirty="0">
                <a:solidFill>
                  <a:srgbClr val="55555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Autumn + Spring</a:t>
            </a:r>
            <a:endParaRPr lang="en-US" sz="750" dirty="0"/>
          </a:p>
        </p:txBody>
      </p:sp>
      <p:sp>
        <p:nvSpPr>
          <p:cNvPr id="42" name="SK-11-text-41"/>
          <p:cNvSpPr/>
          <p:nvPr/>
        </p:nvSpPr>
        <p:spPr>
          <a:xfrm>
            <a:off x="1877467" y="2365921"/>
            <a:ext cx="524173" cy="246757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99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MID-</a:t>
            </a:r>
            <a:endParaRPr lang="en-US" sz="900" dirty="0"/>
          </a:p>
          <a:p>
            <a:pPr marL="0" indent="0" algn="ctr">
              <a:lnSpc>
                <a:spcPts val="99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SUMMER</a:t>
            </a:r>
            <a:endParaRPr lang="en-US" sz="900" dirty="0"/>
          </a:p>
        </p:txBody>
      </p:sp>
      <p:sp>
        <p:nvSpPr>
          <p:cNvPr id="43" name="SK-11-text-42"/>
          <p:cNvSpPr/>
          <p:nvPr/>
        </p:nvSpPr>
        <p:spPr>
          <a:xfrm>
            <a:off x="2621161" y="2249388"/>
            <a:ext cx="2133600" cy="157609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1B433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Bank Vegetation</a:t>
            </a:r>
            <a:endParaRPr lang="en-US" sz="900" dirty="0"/>
          </a:p>
        </p:txBody>
      </p:sp>
      <p:sp>
        <p:nvSpPr>
          <p:cNvPr id="44" name="SK-11-text-43"/>
          <p:cNvSpPr/>
          <p:nvPr/>
        </p:nvSpPr>
        <p:spPr>
          <a:xfrm>
            <a:off x="2621161" y="2427684"/>
            <a:ext cx="1621482" cy="253603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50" dirty="0">
                <a:solidFill>
                  <a:srgbClr val="55555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Firm ground, low water. Best time</a:t>
            </a:r>
            <a:endParaRPr lang="en-US" sz="750" dirty="0"/>
          </a:p>
          <a:p>
            <a:pPr marL="0" indent="0" algn="l">
              <a:lnSpc>
                <a:spcPts val="900"/>
              </a:lnSpc>
              <a:buNone/>
            </a:pPr>
            <a:r>
              <a:rPr lang="en-US" sz="750" dirty="0">
                <a:solidFill>
                  <a:srgbClr val="55555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for most management tasks.</a:t>
            </a:r>
            <a:endParaRPr lang="en-US" sz="750" dirty="0"/>
          </a:p>
        </p:txBody>
      </p:sp>
      <p:sp>
        <p:nvSpPr>
          <p:cNvPr id="45" name="SK-11-text-44"/>
          <p:cNvSpPr/>
          <p:nvPr/>
        </p:nvSpPr>
        <p:spPr>
          <a:xfrm>
            <a:off x="1877467" y="3092946"/>
            <a:ext cx="511969" cy="246757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99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MID-</a:t>
            </a:r>
            <a:endParaRPr lang="en-US" sz="900" dirty="0"/>
          </a:p>
          <a:p>
            <a:pPr marL="0" indent="0" algn="ctr">
              <a:lnSpc>
                <a:spcPts val="99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AUTUMN</a:t>
            </a:r>
            <a:endParaRPr lang="en-US" sz="900" dirty="0"/>
          </a:p>
        </p:txBody>
      </p:sp>
      <p:sp>
        <p:nvSpPr>
          <p:cNvPr id="46" name="SK-11-text-45"/>
          <p:cNvSpPr/>
          <p:nvPr/>
        </p:nvSpPr>
        <p:spPr>
          <a:xfrm>
            <a:off x="2621161" y="2900809"/>
            <a:ext cx="3368040" cy="157609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1B433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Remove Excess Vegetation</a:t>
            </a:r>
            <a:endParaRPr lang="en-US" sz="900" dirty="0"/>
          </a:p>
        </p:txBody>
      </p:sp>
      <p:sp>
        <p:nvSpPr>
          <p:cNvPr id="47" name="SK-11-text-46"/>
          <p:cNvSpPr/>
          <p:nvPr/>
        </p:nvSpPr>
        <p:spPr>
          <a:xfrm>
            <a:off x="2621161" y="3072259"/>
            <a:ext cx="2109192" cy="493663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50" dirty="0">
                <a:solidFill>
                  <a:srgbClr val="55555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Remove when &gt;70% pond surface covered.</a:t>
            </a:r>
            <a:endParaRPr lang="en-US" sz="750" dirty="0"/>
          </a:p>
          <a:p>
            <a:pPr marL="0" indent="0" algn="l">
              <a:lnSpc>
                <a:spcPts val="900"/>
              </a:lnSpc>
              <a:buNone/>
            </a:pPr>
            <a:r>
              <a:rPr lang="en-US" sz="750" dirty="0">
                <a:solidFill>
                  <a:srgbClr val="55555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Max 30% removed in one year. Leave cut</a:t>
            </a:r>
            <a:endParaRPr lang="en-US" sz="750" dirty="0"/>
          </a:p>
          <a:p>
            <a:pPr marL="0" indent="0" algn="l">
              <a:lnSpc>
                <a:spcPts val="900"/>
              </a:lnSpc>
              <a:buNone/>
            </a:pPr>
            <a:r>
              <a:rPr lang="en-US" sz="750" dirty="0">
                <a:solidFill>
                  <a:srgbClr val="55555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material overnight on bank — invertebrates</a:t>
            </a:r>
            <a:endParaRPr lang="en-US" sz="750" dirty="0"/>
          </a:p>
          <a:p>
            <a:pPr marL="0" indent="0" algn="l">
              <a:lnSpc>
                <a:spcPts val="900"/>
              </a:lnSpc>
              <a:buNone/>
            </a:pPr>
            <a:r>
              <a:rPr lang="en-US" sz="750" dirty="0">
                <a:solidFill>
                  <a:srgbClr val="55555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return to water.</a:t>
            </a:r>
            <a:endParaRPr lang="en-US" sz="750" dirty="0"/>
          </a:p>
        </p:txBody>
      </p:sp>
      <p:sp>
        <p:nvSpPr>
          <p:cNvPr id="48" name="SK-11-text-47"/>
          <p:cNvSpPr/>
          <p:nvPr/>
        </p:nvSpPr>
        <p:spPr>
          <a:xfrm>
            <a:off x="1877467" y="3895279"/>
            <a:ext cx="499765" cy="260598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99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EVERY</a:t>
            </a:r>
            <a:endParaRPr lang="en-US" sz="900" dirty="0"/>
          </a:p>
          <a:p>
            <a:pPr marL="0" indent="0" algn="ctr">
              <a:lnSpc>
                <a:spcPts val="99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3–5 YRS</a:t>
            </a:r>
            <a:endParaRPr lang="en-US" sz="900" dirty="0"/>
          </a:p>
        </p:txBody>
      </p:sp>
      <p:sp>
        <p:nvSpPr>
          <p:cNvPr id="49" name="SK-11-text-48"/>
          <p:cNvSpPr/>
          <p:nvPr/>
        </p:nvSpPr>
        <p:spPr>
          <a:xfrm>
            <a:off x="2621161" y="3723829"/>
            <a:ext cx="4328160" cy="157609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1B433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Sediment De-silting (Silt Trap)</a:t>
            </a:r>
            <a:endParaRPr lang="en-US" sz="900" dirty="0"/>
          </a:p>
        </p:txBody>
      </p:sp>
      <p:sp>
        <p:nvSpPr>
          <p:cNvPr id="50" name="SK-11-text-49"/>
          <p:cNvSpPr/>
          <p:nvPr/>
        </p:nvSpPr>
        <p:spPr>
          <a:xfrm>
            <a:off x="2621161" y="3895279"/>
            <a:ext cx="1914079" cy="486817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50" dirty="0">
                <a:solidFill>
                  <a:srgbClr val="55555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Dredge silt trap on 3–5 yr cycle. Dredge</a:t>
            </a:r>
            <a:endParaRPr lang="en-US" sz="750" dirty="0"/>
          </a:p>
          <a:p>
            <a:pPr marL="0" indent="0" algn="l">
              <a:lnSpc>
                <a:spcPts val="900"/>
              </a:lnSpc>
              <a:buNone/>
            </a:pPr>
            <a:r>
              <a:rPr lang="en-US" sz="750" dirty="0">
                <a:solidFill>
                  <a:srgbClr val="55555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only 1/3 of pond at a time. Block outflow</a:t>
            </a:r>
            <a:endParaRPr lang="en-US" sz="750" dirty="0"/>
          </a:p>
          <a:p>
            <a:pPr marL="0" indent="0" algn="l">
              <a:lnSpc>
                <a:spcPts val="900"/>
              </a:lnSpc>
              <a:buNone/>
            </a:pPr>
            <a:r>
              <a:rPr lang="en-US" sz="750" dirty="0">
                <a:solidFill>
                  <a:srgbClr val="55555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with straw bale first. Use dredged</a:t>
            </a:r>
            <a:endParaRPr lang="en-US" sz="750" dirty="0"/>
          </a:p>
          <a:p>
            <a:pPr marL="0" indent="0" algn="l">
              <a:lnSpc>
                <a:spcPts val="900"/>
              </a:lnSpc>
              <a:buNone/>
            </a:pPr>
            <a:r>
              <a:rPr lang="en-US" sz="750" dirty="0">
                <a:solidFill>
                  <a:srgbClr val="55555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sediment as fertiliser off-site.</a:t>
            </a:r>
            <a:endParaRPr lang="en-US" sz="750" dirty="0"/>
          </a:p>
        </p:txBody>
      </p:sp>
      <p:sp>
        <p:nvSpPr>
          <p:cNvPr id="51" name="SK-11-text-50"/>
          <p:cNvSpPr/>
          <p:nvPr/>
        </p:nvSpPr>
        <p:spPr>
          <a:xfrm>
            <a:off x="1877467" y="4656534"/>
            <a:ext cx="487561" cy="246757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99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EVERY</a:t>
            </a:r>
            <a:endParaRPr lang="en-US" sz="900" dirty="0"/>
          </a:p>
          <a:p>
            <a:pPr marL="0" indent="0" algn="ctr">
              <a:lnSpc>
                <a:spcPts val="99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3–5 YRS</a:t>
            </a:r>
            <a:endParaRPr lang="en-US" sz="900" dirty="0"/>
          </a:p>
        </p:txBody>
      </p:sp>
      <p:sp>
        <p:nvSpPr>
          <p:cNvPr id="52" name="SK-11-text-51"/>
          <p:cNvSpPr/>
          <p:nvPr/>
        </p:nvSpPr>
        <p:spPr>
          <a:xfrm>
            <a:off x="2621161" y="4526161"/>
            <a:ext cx="1996440" cy="137071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1B433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Trees &amp; Shrubs</a:t>
            </a:r>
            <a:endParaRPr lang="en-US" sz="900" dirty="0"/>
          </a:p>
        </p:txBody>
      </p:sp>
      <p:sp>
        <p:nvSpPr>
          <p:cNvPr id="53" name="SK-11-text-52"/>
          <p:cNvSpPr/>
          <p:nvPr/>
        </p:nvSpPr>
        <p:spPr>
          <a:xfrm>
            <a:off x="2621161" y="4683919"/>
            <a:ext cx="2218879" cy="370284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50" dirty="0">
                <a:solidFill>
                  <a:srgbClr val="55555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Manage overhanging vegetation if &gt;70% shade.</a:t>
            </a:r>
            <a:endParaRPr lang="en-US" sz="750" dirty="0"/>
          </a:p>
          <a:p>
            <a:pPr marL="0" indent="0" algn="l">
              <a:lnSpc>
                <a:spcPts val="900"/>
              </a:lnSpc>
              <a:buNone/>
            </a:pPr>
            <a:r>
              <a:rPr lang="en-US" sz="750" dirty="0">
                <a:solidFill>
                  <a:srgbClr val="55555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Leave dappled light. Keep kingfisher perch</a:t>
            </a:r>
            <a:endParaRPr lang="en-US" sz="750" dirty="0"/>
          </a:p>
          <a:p>
            <a:pPr marL="0" indent="0" algn="l">
              <a:lnSpc>
                <a:spcPts val="900"/>
              </a:lnSpc>
              <a:buNone/>
            </a:pPr>
            <a:r>
              <a:rPr lang="en-US" sz="750" dirty="0">
                <a:solidFill>
                  <a:srgbClr val="55555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branches. Check bird nesting season.</a:t>
            </a:r>
            <a:endParaRPr lang="en-US" sz="750" dirty="0"/>
          </a:p>
        </p:txBody>
      </p:sp>
      <p:sp>
        <p:nvSpPr>
          <p:cNvPr id="54" name="SK-11-text-53"/>
          <p:cNvSpPr/>
          <p:nvPr/>
        </p:nvSpPr>
        <p:spPr>
          <a:xfrm>
            <a:off x="1839367" y="5390257"/>
            <a:ext cx="600373" cy="11653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ONGOING</a:t>
            </a:r>
            <a:endParaRPr lang="en-US" sz="750" dirty="0"/>
          </a:p>
        </p:txBody>
      </p:sp>
      <p:sp>
        <p:nvSpPr>
          <p:cNvPr id="55" name="SK-11-text-54"/>
          <p:cNvSpPr/>
          <p:nvPr/>
        </p:nvSpPr>
        <p:spPr>
          <a:xfrm>
            <a:off x="2621161" y="5205115"/>
            <a:ext cx="1173480" cy="137071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1B433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Deadwood</a:t>
            </a:r>
            <a:endParaRPr lang="en-US" sz="900" dirty="0"/>
          </a:p>
        </p:txBody>
      </p:sp>
      <p:sp>
        <p:nvSpPr>
          <p:cNvPr id="56" name="SK-11-text-55"/>
          <p:cNvSpPr/>
          <p:nvPr/>
        </p:nvSpPr>
        <p:spPr>
          <a:xfrm>
            <a:off x="2621161" y="5362873"/>
            <a:ext cx="2133600" cy="37713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50" dirty="0">
                <a:solidFill>
                  <a:srgbClr val="55555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Add cut branches or a log to pond — benefits</a:t>
            </a:r>
            <a:endParaRPr lang="en-US" sz="750" dirty="0"/>
          </a:p>
          <a:p>
            <a:pPr marL="0" indent="0" algn="l">
              <a:lnSpc>
                <a:spcPts val="900"/>
              </a:lnSpc>
              <a:buNone/>
            </a:pPr>
            <a:r>
              <a:rPr lang="en-US" sz="750" dirty="0">
                <a:solidFill>
                  <a:srgbClr val="55555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biodiversity, slows water flow, supports</a:t>
            </a:r>
            <a:endParaRPr lang="en-US" sz="750" dirty="0"/>
          </a:p>
          <a:p>
            <a:pPr marL="0" indent="0" algn="l">
              <a:lnSpc>
                <a:spcPts val="900"/>
              </a:lnSpc>
              <a:buNone/>
            </a:pPr>
            <a:r>
              <a:rPr lang="en-US" sz="750" dirty="0">
                <a:solidFill>
                  <a:srgbClr val="55555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microorganisms.</a:t>
            </a:r>
            <a:endParaRPr lang="en-US" sz="750" dirty="0"/>
          </a:p>
        </p:txBody>
      </p:sp>
      <p:sp>
        <p:nvSpPr>
          <p:cNvPr id="57" name="SK-11-text-56"/>
          <p:cNvSpPr/>
          <p:nvPr/>
        </p:nvSpPr>
        <p:spPr>
          <a:xfrm>
            <a:off x="2121396" y="5911453"/>
            <a:ext cx="2157859" cy="425053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50" b="1" dirty="0">
                <a:solidFill>
                  <a:srgbClr val="1B433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Avoid disturbing frogspawn (spring) and</a:t>
            </a:r>
            <a:endParaRPr lang="en-US" sz="750" dirty="0"/>
          </a:p>
          <a:p>
            <a:pPr marL="0" indent="0" algn="l">
              <a:lnSpc>
                <a:spcPts val="900"/>
              </a:lnSpc>
              <a:buNone/>
            </a:pPr>
            <a:r>
              <a:rPr lang="en-US" sz="750" b="1" dirty="0">
                <a:solidFill>
                  <a:srgbClr val="1B433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hibernating frogs (autumn/winter) when</a:t>
            </a:r>
            <a:endParaRPr lang="en-US" sz="750" dirty="0"/>
          </a:p>
          <a:p>
            <a:pPr marL="0" indent="0" algn="l">
              <a:lnSpc>
                <a:spcPts val="900"/>
              </a:lnSpc>
              <a:buNone/>
            </a:pPr>
            <a:r>
              <a:rPr lang="en-US" sz="750" b="1" dirty="0">
                <a:solidFill>
                  <a:srgbClr val="1B433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undertaking management work.</a:t>
            </a:r>
            <a:endParaRPr lang="en-US" sz="750" dirty="0"/>
          </a:p>
        </p:txBody>
      </p:sp>
      <p:sp>
        <p:nvSpPr>
          <p:cNvPr id="58" name="SK-11-text-57"/>
          <p:cNvSpPr/>
          <p:nvPr/>
        </p:nvSpPr>
        <p:spPr>
          <a:xfrm>
            <a:off x="5900886" y="1501825"/>
            <a:ext cx="1114425" cy="18514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350" b="1" dirty="0">
                <a:solidFill>
                  <a:srgbClr val="1B433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AVOID</a:t>
            </a:r>
            <a:endParaRPr lang="en-US" sz="1350" dirty="0"/>
          </a:p>
        </p:txBody>
      </p:sp>
      <p:sp>
        <p:nvSpPr>
          <p:cNvPr id="59" name="SK-11-text-58"/>
          <p:cNvSpPr/>
          <p:nvPr/>
        </p:nvSpPr>
        <p:spPr>
          <a:xfrm>
            <a:off x="6096000" y="2173932"/>
            <a:ext cx="1511796" cy="555427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1260"/>
              </a:lnSpc>
              <a:buNone/>
            </a:pPr>
            <a:r>
              <a:rPr lang="en-US" sz="1050" b="1" dirty="0">
                <a:solidFill>
                  <a:srgbClr val="1B433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No livestock access —</a:t>
            </a:r>
            <a:endParaRPr lang="en-US" sz="1050" dirty="0"/>
          </a:p>
          <a:p>
            <a:pPr marL="0" indent="0" algn="l">
              <a:lnSpc>
                <a:spcPts val="1260"/>
              </a:lnSpc>
              <a:buNone/>
            </a:pPr>
            <a:r>
              <a:rPr lang="en-US" sz="1050" b="1" dirty="0">
                <a:solidFill>
                  <a:srgbClr val="1B433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mandatory fencing</a:t>
            </a:r>
            <a:endParaRPr lang="en-US" sz="1050" dirty="0"/>
          </a:p>
          <a:p>
            <a:pPr marL="0" indent="0" algn="l">
              <a:lnSpc>
                <a:spcPts val="1260"/>
              </a:lnSpc>
              <a:buNone/>
            </a:pPr>
            <a:r>
              <a:rPr lang="en-US" sz="1050" b="1" dirty="0">
                <a:solidFill>
                  <a:srgbClr val="1B433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always in place</a:t>
            </a:r>
            <a:endParaRPr lang="en-US" sz="1050" dirty="0"/>
          </a:p>
        </p:txBody>
      </p:sp>
      <p:sp>
        <p:nvSpPr>
          <p:cNvPr id="60" name="SK-11-text-59"/>
          <p:cNvSpPr/>
          <p:nvPr/>
        </p:nvSpPr>
        <p:spPr>
          <a:xfrm>
            <a:off x="6096000" y="3024336"/>
            <a:ext cx="1682353" cy="52804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1260"/>
              </a:lnSpc>
              <a:buNone/>
            </a:pPr>
            <a:r>
              <a:rPr lang="en-US" sz="1050" b="1" dirty="0">
                <a:solidFill>
                  <a:srgbClr val="1B433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No waste connections —</a:t>
            </a:r>
            <a:endParaRPr lang="en-US" sz="1050" dirty="0"/>
          </a:p>
          <a:p>
            <a:pPr marL="0" indent="0" algn="l">
              <a:lnSpc>
                <a:spcPts val="1260"/>
              </a:lnSpc>
              <a:buNone/>
            </a:pPr>
            <a:r>
              <a:rPr lang="en-US" sz="1050" b="1" dirty="0">
                <a:solidFill>
                  <a:srgbClr val="1B433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no slurry, silage effluent,</a:t>
            </a:r>
            <a:endParaRPr lang="en-US" sz="1050" dirty="0"/>
          </a:p>
          <a:p>
            <a:pPr marL="0" indent="0" algn="l">
              <a:lnSpc>
                <a:spcPts val="1260"/>
              </a:lnSpc>
              <a:buNone/>
            </a:pPr>
            <a:r>
              <a:rPr lang="en-US" sz="1050" b="1" dirty="0">
                <a:solidFill>
                  <a:srgbClr val="1B433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soiled water</a:t>
            </a:r>
            <a:endParaRPr lang="en-US" sz="1050" dirty="0"/>
          </a:p>
        </p:txBody>
      </p:sp>
      <p:sp>
        <p:nvSpPr>
          <p:cNvPr id="61" name="SK-11-text-60"/>
          <p:cNvSpPr/>
          <p:nvPr/>
        </p:nvSpPr>
        <p:spPr>
          <a:xfrm>
            <a:off x="6096000" y="3922663"/>
            <a:ext cx="1389757" cy="349746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1260"/>
              </a:lnSpc>
              <a:buNone/>
            </a:pPr>
            <a:r>
              <a:rPr lang="en-US" sz="1050" b="1" dirty="0">
                <a:solidFill>
                  <a:srgbClr val="1B433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No chemicals in the</a:t>
            </a:r>
            <a:endParaRPr lang="en-US" sz="1050" dirty="0"/>
          </a:p>
          <a:p>
            <a:pPr marL="0" indent="0" algn="l">
              <a:lnSpc>
                <a:spcPts val="1260"/>
              </a:lnSpc>
              <a:buNone/>
            </a:pPr>
            <a:r>
              <a:rPr lang="en-US" sz="1050" b="1" dirty="0">
                <a:solidFill>
                  <a:srgbClr val="1B433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fenced buffer zone</a:t>
            </a:r>
            <a:endParaRPr lang="en-US" sz="1050" dirty="0"/>
          </a:p>
        </p:txBody>
      </p:sp>
      <p:sp>
        <p:nvSpPr>
          <p:cNvPr id="62" name="SK-11-text-61"/>
          <p:cNvSpPr/>
          <p:nvPr/>
        </p:nvSpPr>
        <p:spPr>
          <a:xfrm>
            <a:off x="6096000" y="4704457"/>
            <a:ext cx="1828800" cy="363438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1260"/>
              </a:lnSpc>
              <a:buNone/>
            </a:pPr>
            <a:r>
              <a:rPr lang="en-US" sz="1050" b="1" dirty="0">
                <a:solidFill>
                  <a:srgbClr val="1B433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Never complete clearance</a:t>
            </a:r>
            <a:endParaRPr lang="en-US" sz="1050" dirty="0"/>
          </a:p>
          <a:p>
            <a:pPr marL="0" indent="0" algn="l">
              <a:lnSpc>
                <a:spcPts val="1260"/>
              </a:lnSpc>
              <a:buNone/>
            </a:pPr>
            <a:r>
              <a:rPr lang="en-US" sz="1050" b="1" dirty="0">
                <a:solidFill>
                  <a:srgbClr val="1B433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 one operation</a:t>
            </a:r>
            <a:endParaRPr lang="en-US" sz="1050" dirty="0"/>
          </a:p>
        </p:txBody>
      </p:sp>
      <p:sp>
        <p:nvSpPr>
          <p:cNvPr id="63" name="SK-11-text-62"/>
          <p:cNvSpPr/>
          <p:nvPr/>
        </p:nvSpPr>
        <p:spPr>
          <a:xfrm>
            <a:off x="6096000" y="5472559"/>
            <a:ext cx="1158180" cy="370284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1260"/>
              </a:lnSpc>
              <a:buNone/>
            </a:pPr>
            <a:r>
              <a:rPr lang="en-US" sz="1050" b="1" dirty="0">
                <a:solidFill>
                  <a:srgbClr val="1B433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No game fish or</a:t>
            </a:r>
            <a:endParaRPr lang="en-US" sz="1050" dirty="0"/>
          </a:p>
          <a:p>
            <a:pPr marL="0" indent="0" algn="l">
              <a:lnSpc>
                <a:spcPts val="1260"/>
              </a:lnSpc>
              <a:buNone/>
            </a:pPr>
            <a:r>
              <a:rPr lang="en-US" sz="1050" b="1" dirty="0">
                <a:solidFill>
                  <a:srgbClr val="1B433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duck stocking</a:t>
            </a:r>
            <a:endParaRPr lang="en-US" sz="1050" dirty="0"/>
          </a:p>
        </p:txBody>
      </p:sp>
      <p:sp>
        <p:nvSpPr>
          <p:cNvPr id="64" name="SK-11-text-63"/>
          <p:cNvSpPr/>
          <p:nvPr/>
        </p:nvSpPr>
        <p:spPr>
          <a:xfrm>
            <a:off x="8912275" y="1501825"/>
            <a:ext cx="2966085" cy="18514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350" b="1" dirty="0">
                <a:solidFill>
                  <a:srgbClr val="1B433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HEALTHY POND ✓</a:t>
            </a:r>
            <a:endParaRPr lang="en-US" sz="1350" dirty="0"/>
          </a:p>
        </p:txBody>
      </p:sp>
      <p:sp>
        <p:nvSpPr>
          <p:cNvPr id="65" name="SK-11-text-64"/>
          <p:cNvSpPr/>
          <p:nvPr/>
        </p:nvSpPr>
        <p:spPr>
          <a:xfrm>
            <a:off x="9168259" y="2180779"/>
            <a:ext cx="3023741" cy="17145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1B433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Permanent water year-round</a:t>
            </a:r>
            <a:endParaRPr lang="en-US" sz="900" dirty="0"/>
          </a:p>
        </p:txBody>
      </p:sp>
      <p:sp>
        <p:nvSpPr>
          <p:cNvPr id="66" name="SK-11-text-65"/>
          <p:cNvSpPr/>
          <p:nvPr/>
        </p:nvSpPr>
        <p:spPr>
          <a:xfrm>
            <a:off x="9168259" y="2722513"/>
            <a:ext cx="1621482" cy="370284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1260"/>
              </a:lnSpc>
              <a:buNone/>
            </a:pPr>
            <a:r>
              <a:rPr lang="en-US" sz="1050" b="1" dirty="0">
                <a:solidFill>
                  <a:srgbClr val="1B433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Diverse emergent plant</a:t>
            </a:r>
            <a:endParaRPr lang="en-US" sz="1050" dirty="0"/>
          </a:p>
          <a:p>
            <a:pPr marL="0" indent="0" algn="l">
              <a:lnSpc>
                <a:spcPts val="1260"/>
              </a:lnSpc>
              <a:buNone/>
            </a:pPr>
            <a:r>
              <a:rPr lang="en-US" sz="1050" b="1" dirty="0">
                <a:solidFill>
                  <a:srgbClr val="1B433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fringe by Year 2</a:t>
            </a:r>
            <a:endParaRPr lang="en-US" sz="1050" dirty="0"/>
          </a:p>
        </p:txBody>
      </p:sp>
      <p:sp>
        <p:nvSpPr>
          <p:cNvPr id="67" name="SK-11-text-66"/>
          <p:cNvSpPr/>
          <p:nvPr/>
        </p:nvSpPr>
        <p:spPr>
          <a:xfrm>
            <a:off x="9168259" y="3394621"/>
            <a:ext cx="1219200" cy="370284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1260"/>
              </a:lnSpc>
              <a:buNone/>
            </a:pPr>
            <a:r>
              <a:rPr lang="en-US" sz="1050" b="1" dirty="0">
                <a:solidFill>
                  <a:srgbClr val="1B433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Frogs and newts</a:t>
            </a:r>
            <a:endParaRPr lang="en-US" sz="1050" dirty="0"/>
          </a:p>
          <a:p>
            <a:pPr marL="0" indent="0" algn="l">
              <a:lnSpc>
                <a:spcPts val="1260"/>
              </a:lnSpc>
              <a:buNone/>
            </a:pPr>
            <a:r>
              <a:rPr lang="en-US" sz="1050" b="1" dirty="0">
                <a:solidFill>
                  <a:srgbClr val="1B433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present by Year 2</a:t>
            </a:r>
            <a:endParaRPr lang="en-US" sz="1050" dirty="0"/>
          </a:p>
        </p:txBody>
      </p:sp>
      <p:sp>
        <p:nvSpPr>
          <p:cNvPr id="68" name="SK-11-text-67"/>
          <p:cNvSpPr/>
          <p:nvPr/>
        </p:nvSpPr>
        <p:spPr>
          <a:xfrm>
            <a:off x="9168259" y="4059882"/>
            <a:ext cx="1926282" cy="37713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1260"/>
              </a:lnSpc>
              <a:buNone/>
            </a:pPr>
            <a:r>
              <a:rPr lang="en-US" sz="1050" b="1" dirty="0">
                <a:solidFill>
                  <a:srgbClr val="1B433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Dragonflies and damselflies</a:t>
            </a:r>
            <a:endParaRPr lang="en-US" sz="1050" dirty="0"/>
          </a:p>
          <a:p>
            <a:pPr marL="0" indent="0" algn="l">
              <a:lnSpc>
                <a:spcPts val="1260"/>
              </a:lnSpc>
              <a:buNone/>
            </a:pPr>
            <a:r>
              <a:rPr lang="en-US" sz="1050" b="1" dirty="0">
                <a:solidFill>
                  <a:srgbClr val="1B433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by Year 1–2</a:t>
            </a:r>
            <a:endParaRPr lang="en-US" sz="1050" dirty="0"/>
          </a:p>
        </p:txBody>
      </p:sp>
      <p:sp>
        <p:nvSpPr>
          <p:cNvPr id="69" name="SK-11-text-68"/>
          <p:cNvSpPr/>
          <p:nvPr/>
        </p:nvSpPr>
        <p:spPr>
          <a:xfrm>
            <a:off x="9168259" y="4759375"/>
            <a:ext cx="2231082" cy="390823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1260"/>
              </a:lnSpc>
              <a:buNone/>
            </a:pPr>
            <a:r>
              <a:rPr lang="en-US" sz="1050" b="1" dirty="0">
                <a:solidFill>
                  <a:srgbClr val="1B433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Wetland birds using the margins</a:t>
            </a:r>
            <a:endParaRPr lang="en-US" sz="1050" dirty="0"/>
          </a:p>
          <a:p>
            <a:pPr marL="0" indent="0" algn="l">
              <a:lnSpc>
                <a:spcPts val="1260"/>
              </a:lnSpc>
              <a:buNone/>
            </a:pPr>
            <a:r>
              <a:rPr lang="en-US" sz="1050" b="1" dirty="0">
                <a:solidFill>
                  <a:srgbClr val="1B433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(snipe, wagtail, heron)</a:t>
            </a:r>
            <a:endParaRPr lang="en-US" sz="1050" dirty="0"/>
          </a:p>
        </p:txBody>
      </p:sp>
      <p:sp>
        <p:nvSpPr>
          <p:cNvPr id="70" name="SK-11-text-69"/>
          <p:cNvSpPr/>
          <p:nvPr/>
        </p:nvSpPr>
        <p:spPr>
          <a:xfrm>
            <a:off x="9168259" y="5445175"/>
            <a:ext cx="1975098" cy="37713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1260"/>
              </a:lnSpc>
              <a:buNone/>
            </a:pPr>
            <a:r>
              <a:rPr lang="en-US" sz="1050" b="1" dirty="0">
                <a:solidFill>
                  <a:srgbClr val="1B433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Clear or lightly turbid water,</a:t>
            </a:r>
            <a:endParaRPr lang="en-US" sz="1050" dirty="0"/>
          </a:p>
          <a:p>
            <a:pPr marL="0" indent="0" algn="l">
              <a:lnSpc>
                <a:spcPts val="1260"/>
              </a:lnSpc>
              <a:buNone/>
            </a:pPr>
            <a:r>
              <a:rPr lang="en-US" sz="1050" b="1" dirty="0">
                <a:solidFill>
                  <a:srgbClr val="1B433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no strong odour</a:t>
            </a:r>
            <a:endParaRPr lang="en-US" sz="1050" dirty="0"/>
          </a:p>
        </p:txBody>
      </p:sp>
      <p:sp>
        <p:nvSpPr>
          <p:cNvPr id="71" name="SK-11-text-70"/>
          <p:cNvSpPr/>
          <p:nvPr/>
        </p:nvSpPr>
        <p:spPr>
          <a:xfrm>
            <a:off x="5388769" y="6617940"/>
            <a:ext cx="2956560" cy="178296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050" b="1" dirty="0">
                <a:solidFill>
                  <a:srgbClr val="1B433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farmingforwater.ie</a:t>
            </a:r>
            <a:endParaRPr lang="en-US" sz="10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K-12-img-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K-12-img-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109365" cy="6858000"/>
          </a:xfrm>
          <a:prstGeom prst="rect">
            <a:avLst/>
          </a:prstGeom>
        </p:spPr>
      </p:pic>
      <p:pic>
        <p:nvPicPr>
          <p:cNvPr id="4" name="SK-12-img-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1090" y="1252240"/>
            <a:ext cx="10545961" cy="19050"/>
          </a:xfrm>
          <a:prstGeom prst="rect">
            <a:avLst/>
          </a:prstGeom>
        </p:spPr>
      </p:pic>
      <p:pic>
        <p:nvPicPr>
          <p:cNvPr id="5" name="SK-12-img-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1090" y="6443811"/>
            <a:ext cx="10545961" cy="19050"/>
          </a:xfrm>
          <a:prstGeom prst="rect">
            <a:avLst/>
          </a:prstGeom>
        </p:spPr>
      </p:pic>
      <p:pic>
        <p:nvPicPr>
          <p:cNvPr id="6" name="SK-12-img-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5184" y="1543050"/>
            <a:ext cx="3291780" cy="2297311"/>
          </a:xfrm>
          <a:prstGeom prst="rect">
            <a:avLst/>
          </a:prstGeom>
        </p:spPr>
      </p:pic>
      <p:pic>
        <p:nvPicPr>
          <p:cNvPr id="7" name="SK-12-img-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5184" y="1543050"/>
            <a:ext cx="3291780" cy="157609"/>
          </a:xfrm>
          <a:prstGeom prst="rect">
            <a:avLst/>
          </a:prstGeom>
        </p:spPr>
      </p:pic>
      <p:pic>
        <p:nvPicPr>
          <p:cNvPr id="8" name="SK-12-img-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9875" y="1543050"/>
            <a:ext cx="3291780" cy="2297311"/>
          </a:xfrm>
          <a:prstGeom prst="rect">
            <a:avLst/>
          </a:prstGeom>
        </p:spPr>
      </p:pic>
      <p:pic>
        <p:nvPicPr>
          <p:cNvPr id="9" name="SK-12-img-8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49875" y="1543050"/>
            <a:ext cx="3291780" cy="157609"/>
          </a:xfrm>
          <a:prstGeom prst="rect">
            <a:avLst/>
          </a:prstGeom>
        </p:spPr>
      </p:pic>
      <p:pic>
        <p:nvPicPr>
          <p:cNvPr id="10" name="SK-12-img-9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24565" y="1543050"/>
            <a:ext cx="3291780" cy="2297311"/>
          </a:xfrm>
          <a:prstGeom prst="rect">
            <a:avLst/>
          </a:prstGeom>
        </p:spPr>
      </p:pic>
      <p:pic>
        <p:nvPicPr>
          <p:cNvPr id="11" name="SK-12-img-10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24565" y="1543050"/>
            <a:ext cx="3291780" cy="157609"/>
          </a:xfrm>
          <a:prstGeom prst="rect">
            <a:avLst/>
          </a:prstGeom>
        </p:spPr>
      </p:pic>
      <p:pic>
        <p:nvPicPr>
          <p:cNvPr id="12" name="SK-12-img-11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96618" y="4457700"/>
            <a:ext cx="9525" cy="1577280"/>
          </a:xfrm>
          <a:prstGeom prst="rect">
            <a:avLst/>
          </a:prstGeom>
        </p:spPr>
      </p:pic>
      <p:pic>
        <p:nvPicPr>
          <p:cNvPr id="13" name="SK-12-img-12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08093" y="4457700"/>
            <a:ext cx="9525" cy="1577280"/>
          </a:xfrm>
          <a:prstGeom prst="rect">
            <a:avLst/>
          </a:prstGeom>
        </p:spPr>
      </p:pic>
      <p:pic>
        <p:nvPicPr>
          <p:cNvPr id="14" name="SK-12-img-13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56328" y="4457700"/>
            <a:ext cx="9525" cy="1577280"/>
          </a:xfrm>
          <a:prstGeom prst="rect">
            <a:avLst/>
          </a:prstGeom>
        </p:spPr>
      </p:pic>
      <p:pic>
        <p:nvPicPr>
          <p:cNvPr id="15" name="SK-12-img-14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38879" y="4498777"/>
            <a:ext cx="767953" cy="870942"/>
          </a:xfrm>
          <a:prstGeom prst="rect">
            <a:avLst/>
          </a:prstGeom>
        </p:spPr>
      </p:pic>
      <p:pic>
        <p:nvPicPr>
          <p:cNvPr id="16" name="SK-12-img-15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54180" y="4519315"/>
            <a:ext cx="902196" cy="870942"/>
          </a:xfrm>
          <a:prstGeom prst="rect">
            <a:avLst/>
          </a:prstGeom>
        </p:spPr>
      </p:pic>
      <p:pic>
        <p:nvPicPr>
          <p:cNvPr id="17" name="SK-12-img-16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30353" y="4491930"/>
            <a:ext cx="865584" cy="898327"/>
          </a:xfrm>
          <a:prstGeom prst="rect">
            <a:avLst/>
          </a:prstGeom>
        </p:spPr>
      </p:pic>
      <p:pic>
        <p:nvPicPr>
          <p:cNvPr id="18" name="SK-12-img-17" descr="preencode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87153" y="4519315"/>
            <a:ext cx="1121569" cy="939403"/>
          </a:xfrm>
          <a:prstGeom prst="rect">
            <a:avLst/>
          </a:prstGeom>
        </p:spPr>
      </p:pic>
      <p:sp>
        <p:nvSpPr>
          <p:cNvPr id="19" name="SK-12-text-18"/>
          <p:cNvSpPr/>
          <p:nvPr/>
        </p:nvSpPr>
        <p:spPr>
          <a:xfrm>
            <a:off x="422077" y="2016175"/>
            <a:ext cx="390079" cy="2496294"/>
          </a:xfrm>
          <a:prstGeom prst="rect">
            <a:avLst/>
          </a:prstGeom>
          <a:noFill/>
          <a:ln/>
        </p:spPr>
        <p:txBody>
          <a:bodyPr vert="vert" wrap="non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94C13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MEASURME 18</a:t>
            </a:r>
            <a:endParaRPr lang="en-US" sz="1500" dirty="0"/>
          </a:p>
        </p:txBody>
      </p:sp>
      <p:sp>
        <p:nvSpPr>
          <p:cNvPr id="20" name="SK-12-text-19"/>
          <p:cNvSpPr/>
          <p:nvPr/>
        </p:nvSpPr>
        <p:spPr>
          <a:xfrm>
            <a:off x="1450777" y="294829"/>
            <a:ext cx="3987165" cy="198834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950" b="1" dirty="0">
                <a:solidFill>
                  <a:srgbClr val="94C13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EIP PROGRAMME</a:t>
            </a:r>
            <a:endParaRPr lang="en-US" sz="1950" dirty="0"/>
          </a:p>
        </p:txBody>
      </p:sp>
      <p:sp>
        <p:nvSpPr>
          <p:cNvPr id="21" name="SK-12-text-20"/>
          <p:cNvSpPr/>
          <p:nvPr/>
        </p:nvSpPr>
        <p:spPr>
          <a:xfrm>
            <a:off x="1450777" y="603498"/>
            <a:ext cx="10741223" cy="575965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4200" b="1" dirty="0">
                <a:solidFill>
                  <a:srgbClr val="1D472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Payment &amp; Validation</a:t>
            </a:r>
            <a:endParaRPr lang="en-US" sz="4200" dirty="0"/>
          </a:p>
        </p:txBody>
      </p:sp>
      <p:sp>
        <p:nvSpPr>
          <p:cNvPr id="22" name="SK-12-text-21"/>
          <p:cNvSpPr/>
          <p:nvPr/>
        </p:nvSpPr>
        <p:spPr>
          <a:xfrm>
            <a:off x="2251770" y="1885950"/>
            <a:ext cx="1726406" cy="52804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ctr">
              <a:buNone/>
            </a:pPr>
            <a:r>
              <a:rPr lang="en-US" sz="4725" b="1" dirty="0">
                <a:solidFill>
                  <a:srgbClr val="1D472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€800</a:t>
            </a:r>
            <a:endParaRPr lang="en-US" sz="4725" dirty="0"/>
          </a:p>
        </p:txBody>
      </p:sp>
      <p:sp>
        <p:nvSpPr>
          <p:cNvPr id="23" name="SK-12-text-22"/>
          <p:cNvSpPr/>
          <p:nvPr/>
        </p:nvSpPr>
        <p:spPr>
          <a:xfrm>
            <a:off x="1656755" y="2564755"/>
            <a:ext cx="2904083" cy="212527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ctr">
              <a:buNone/>
            </a:pPr>
            <a:r>
              <a:rPr lang="en-US" sz="1575" b="1" dirty="0">
                <a:solidFill>
                  <a:srgbClr val="1D472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Per Unit — Standard EIP Rate</a:t>
            </a:r>
            <a:endParaRPr lang="en-US" sz="1575" dirty="0"/>
          </a:p>
        </p:txBody>
      </p:sp>
      <p:sp>
        <p:nvSpPr>
          <p:cNvPr id="24" name="SK-12-text-23"/>
          <p:cNvSpPr/>
          <p:nvPr/>
        </p:nvSpPr>
        <p:spPr>
          <a:xfrm>
            <a:off x="2139404" y="2887117"/>
            <a:ext cx="1963192" cy="20568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ctr">
              <a:buNone/>
            </a:pPr>
            <a:r>
              <a:rPr lang="en-US" sz="1350" dirty="0">
                <a:solidFill>
                  <a:srgbClr val="55555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Up to 3 units per holding</a:t>
            </a:r>
            <a:endParaRPr lang="en-US" sz="1350" dirty="0"/>
          </a:p>
        </p:txBody>
      </p:sp>
      <p:sp>
        <p:nvSpPr>
          <p:cNvPr id="25" name="SK-12-text-24"/>
          <p:cNvSpPr/>
          <p:nvPr/>
        </p:nvSpPr>
        <p:spPr>
          <a:xfrm>
            <a:off x="2303264" y="3353544"/>
            <a:ext cx="1635621" cy="27429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ctr">
              <a:buNone/>
            </a:pPr>
            <a:r>
              <a:rPr lang="en-US" sz="1950" b="1" dirty="0">
                <a:solidFill>
                  <a:srgbClr val="94C13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MAX €2,400</a:t>
            </a:r>
            <a:endParaRPr lang="en-US" sz="1950" dirty="0"/>
          </a:p>
        </p:txBody>
      </p:sp>
      <p:sp>
        <p:nvSpPr>
          <p:cNvPr id="26" name="SK-12-text-25"/>
          <p:cNvSpPr/>
          <p:nvPr/>
        </p:nvSpPr>
        <p:spPr>
          <a:xfrm>
            <a:off x="5763071" y="1885950"/>
            <a:ext cx="1738610" cy="52804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ctr">
              <a:buNone/>
            </a:pPr>
            <a:r>
              <a:rPr lang="en-US" sz="4725" b="1" dirty="0">
                <a:solidFill>
                  <a:srgbClr val="1D472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€627</a:t>
            </a:r>
            <a:endParaRPr lang="en-US" sz="4725" dirty="0"/>
          </a:p>
        </p:txBody>
      </p:sp>
      <p:sp>
        <p:nvSpPr>
          <p:cNvPr id="27" name="SK-12-text-26"/>
          <p:cNvSpPr/>
          <p:nvPr/>
        </p:nvSpPr>
        <p:spPr>
          <a:xfrm>
            <a:off x="5448449" y="2564755"/>
            <a:ext cx="2318891" cy="20568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ctr">
              <a:buNone/>
            </a:pPr>
            <a:r>
              <a:rPr lang="en-US" sz="1575" b="1" dirty="0">
                <a:solidFill>
                  <a:srgbClr val="1D472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Per Unit — ACRES Rate</a:t>
            </a:r>
            <a:endParaRPr lang="en-US" sz="1575" dirty="0"/>
          </a:p>
        </p:txBody>
      </p:sp>
      <p:sp>
        <p:nvSpPr>
          <p:cNvPr id="28" name="SK-12-text-27"/>
          <p:cNvSpPr/>
          <p:nvPr/>
        </p:nvSpPr>
        <p:spPr>
          <a:xfrm>
            <a:off x="5345906" y="2880271"/>
            <a:ext cx="2524125" cy="20568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ctr">
              <a:buNone/>
            </a:pPr>
            <a:r>
              <a:rPr lang="en-US" sz="1350" dirty="0">
                <a:solidFill>
                  <a:srgbClr val="55555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When combined with Low Input</a:t>
            </a:r>
            <a:endParaRPr lang="en-US" sz="1350" dirty="0"/>
          </a:p>
        </p:txBody>
      </p:sp>
      <p:sp>
        <p:nvSpPr>
          <p:cNvPr id="29" name="SK-12-text-28"/>
          <p:cNvSpPr/>
          <p:nvPr/>
        </p:nvSpPr>
        <p:spPr>
          <a:xfrm>
            <a:off x="5406926" y="3113484"/>
            <a:ext cx="2389882" cy="191988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ctr">
              <a:buNone/>
            </a:pPr>
            <a:r>
              <a:rPr lang="en-US" sz="1350" dirty="0">
                <a:solidFill>
                  <a:srgbClr val="55555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Grassland, Extensively Grazed</a:t>
            </a:r>
            <a:endParaRPr lang="en-US" sz="1350" dirty="0"/>
          </a:p>
        </p:txBody>
      </p:sp>
      <p:sp>
        <p:nvSpPr>
          <p:cNvPr id="30" name="SK-12-text-29"/>
          <p:cNvSpPr/>
          <p:nvPr/>
        </p:nvSpPr>
        <p:spPr>
          <a:xfrm>
            <a:off x="5345906" y="3346698"/>
            <a:ext cx="2511921" cy="18514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ctr">
              <a:buNone/>
            </a:pPr>
            <a:r>
              <a:rPr lang="en-US" sz="1350" dirty="0">
                <a:solidFill>
                  <a:srgbClr val="55555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Pasture, or Intensive Grassland</a:t>
            </a:r>
            <a:endParaRPr lang="en-US" sz="1350" dirty="0"/>
          </a:p>
        </p:txBody>
      </p:sp>
      <p:sp>
        <p:nvSpPr>
          <p:cNvPr id="31" name="SK-12-text-30"/>
          <p:cNvSpPr/>
          <p:nvPr/>
        </p:nvSpPr>
        <p:spPr>
          <a:xfrm>
            <a:off x="5772596" y="3572917"/>
            <a:ext cx="1682800" cy="17145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ctr">
              <a:buNone/>
            </a:pPr>
            <a:r>
              <a:rPr lang="en-US" sz="1350" dirty="0">
                <a:solidFill>
                  <a:srgbClr val="55555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Next to Watercourse</a:t>
            </a:r>
            <a:endParaRPr lang="en-US" sz="1350" dirty="0"/>
          </a:p>
        </p:txBody>
      </p:sp>
      <p:sp>
        <p:nvSpPr>
          <p:cNvPr id="32" name="SK-12-text-31"/>
          <p:cNvSpPr/>
          <p:nvPr/>
        </p:nvSpPr>
        <p:spPr>
          <a:xfrm>
            <a:off x="9469338" y="1906488"/>
            <a:ext cx="1287512" cy="507355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ctr">
              <a:buNone/>
            </a:pPr>
            <a:r>
              <a:rPr lang="en-US" sz="4725" b="1" dirty="0">
                <a:solidFill>
                  <a:srgbClr val="1D472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1-3</a:t>
            </a:r>
            <a:endParaRPr lang="en-US" sz="4725" dirty="0"/>
          </a:p>
        </p:txBody>
      </p:sp>
      <p:sp>
        <p:nvSpPr>
          <p:cNvPr id="33" name="SK-12-text-32"/>
          <p:cNvSpPr/>
          <p:nvPr/>
        </p:nvSpPr>
        <p:spPr>
          <a:xfrm>
            <a:off x="9203680" y="2557909"/>
            <a:ext cx="1794570" cy="246757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ctr">
              <a:buNone/>
            </a:pPr>
            <a:r>
              <a:rPr lang="en-US" sz="1575" b="1" dirty="0">
                <a:solidFill>
                  <a:srgbClr val="1D472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Units Per Holding</a:t>
            </a:r>
            <a:endParaRPr lang="en-US" sz="1575" dirty="0"/>
          </a:p>
        </p:txBody>
      </p:sp>
      <p:sp>
        <p:nvSpPr>
          <p:cNvPr id="34" name="SK-12-text-33"/>
          <p:cNvSpPr/>
          <p:nvPr/>
        </p:nvSpPr>
        <p:spPr>
          <a:xfrm>
            <a:off x="9259491" y="2887117"/>
            <a:ext cx="1682800" cy="18514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ctr">
              <a:buNone/>
            </a:pPr>
            <a:r>
              <a:rPr lang="en-US" sz="1350" dirty="0">
                <a:solidFill>
                  <a:srgbClr val="55555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Each unit max 0.2 ha</a:t>
            </a:r>
            <a:endParaRPr lang="en-US" sz="1350" dirty="0"/>
          </a:p>
        </p:txBody>
      </p:sp>
      <p:sp>
        <p:nvSpPr>
          <p:cNvPr id="35" name="SK-12-text-34"/>
          <p:cNvSpPr/>
          <p:nvPr/>
        </p:nvSpPr>
        <p:spPr>
          <a:xfrm>
            <a:off x="9264848" y="3346698"/>
            <a:ext cx="1672084" cy="294829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ctr">
              <a:buNone/>
            </a:pPr>
            <a:r>
              <a:rPr lang="en-US" sz="1950" b="1" dirty="0">
                <a:solidFill>
                  <a:srgbClr val="94C13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BISS Eligible</a:t>
            </a:r>
            <a:endParaRPr lang="en-US" sz="1950" dirty="0"/>
          </a:p>
        </p:txBody>
      </p:sp>
      <p:sp>
        <p:nvSpPr>
          <p:cNvPr id="36" name="SK-12-text-35"/>
          <p:cNvSpPr/>
          <p:nvPr/>
        </p:nvSpPr>
        <p:spPr>
          <a:xfrm>
            <a:off x="1450777" y="4059882"/>
            <a:ext cx="6149340" cy="246757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800" b="1" dirty="0">
                <a:solidFill>
                  <a:srgbClr val="1D472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What You Need to Claim</a:t>
            </a:r>
            <a:endParaRPr lang="en-US" sz="1800" dirty="0"/>
          </a:p>
        </p:txBody>
      </p:sp>
      <p:sp>
        <p:nvSpPr>
          <p:cNvPr id="37" name="SK-12-text-36"/>
          <p:cNvSpPr/>
          <p:nvPr/>
        </p:nvSpPr>
        <p:spPr>
          <a:xfrm>
            <a:off x="1598265" y="5486400"/>
            <a:ext cx="1741140" cy="219373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ctr">
              <a:buNone/>
            </a:pPr>
            <a:r>
              <a:rPr lang="en-US" sz="1500" b="1" dirty="0">
                <a:solidFill>
                  <a:srgbClr val="1D472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Geotagged Photos</a:t>
            </a:r>
            <a:endParaRPr lang="en-US" sz="1500" dirty="0"/>
          </a:p>
        </p:txBody>
      </p:sp>
      <p:sp>
        <p:nvSpPr>
          <p:cNvPr id="38" name="SK-12-text-37"/>
          <p:cNvSpPr/>
          <p:nvPr/>
        </p:nvSpPr>
        <p:spPr>
          <a:xfrm>
            <a:off x="1524000" y="5781229"/>
            <a:ext cx="1865263" cy="404515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620"/>
              </a:lnSpc>
              <a:buNone/>
            </a:pPr>
            <a:r>
              <a:rPr lang="en-US" sz="1350" dirty="0">
                <a:solidFill>
                  <a:srgbClr val="55555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Minimum 2–3 images,</a:t>
            </a:r>
            <a:endParaRPr lang="en-US" sz="1350" dirty="0"/>
          </a:p>
          <a:p>
            <a:pPr marL="0" indent="0" algn="ctr">
              <a:lnSpc>
                <a:spcPts val="1620"/>
              </a:lnSpc>
              <a:buNone/>
            </a:pPr>
            <a:r>
              <a:rPr lang="en-US" sz="1350" dirty="0">
                <a:solidFill>
                  <a:srgbClr val="55555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GPS location embedded</a:t>
            </a:r>
            <a:endParaRPr lang="en-US" sz="1350" dirty="0"/>
          </a:p>
        </p:txBody>
      </p:sp>
      <p:sp>
        <p:nvSpPr>
          <p:cNvPr id="39" name="SK-12-text-38"/>
          <p:cNvSpPr/>
          <p:nvPr/>
        </p:nvSpPr>
        <p:spPr>
          <a:xfrm>
            <a:off x="4365873" y="5486400"/>
            <a:ext cx="1387525" cy="191988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ctr">
              <a:buNone/>
            </a:pPr>
            <a:r>
              <a:rPr lang="en-US" sz="1500" b="1" dirty="0">
                <a:solidFill>
                  <a:srgbClr val="1D472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Proof of Costs</a:t>
            </a:r>
            <a:endParaRPr lang="en-US" sz="1500" dirty="0"/>
          </a:p>
        </p:txBody>
      </p:sp>
      <p:sp>
        <p:nvSpPr>
          <p:cNvPr id="40" name="SK-12-text-39"/>
          <p:cNvSpPr/>
          <p:nvPr/>
        </p:nvSpPr>
        <p:spPr>
          <a:xfrm>
            <a:off x="4279255" y="5781229"/>
            <a:ext cx="1597075" cy="418207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620"/>
              </a:lnSpc>
              <a:buNone/>
            </a:pPr>
            <a:r>
              <a:rPr lang="en-US" sz="1350" dirty="0">
                <a:solidFill>
                  <a:srgbClr val="55555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Contractor invoice or</a:t>
            </a:r>
            <a:endParaRPr lang="en-US" sz="1350" dirty="0"/>
          </a:p>
          <a:p>
            <a:pPr marL="0" indent="0" algn="ctr">
              <a:lnSpc>
                <a:spcPts val="1620"/>
              </a:lnSpc>
              <a:buNone/>
            </a:pPr>
            <a:r>
              <a:rPr lang="en-US" sz="1350" dirty="0">
                <a:solidFill>
                  <a:srgbClr val="55555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materials receipts</a:t>
            </a:r>
            <a:endParaRPr lang="en-US" sz="1350" dirty="0"/>
          </a:p>
        </p:txBody>
      </p:sp>
      <p:sp>
        <p:nvSpPr>
          <p:cNvPr id="41" name="SK-12-text-40"/>
          <p:cNvSpPr/>
          <p:nvPr/>
        </p:nvSpPr>
        <p:spPr>
          <a:xfrm>
            <a:off x="6706642" y="5486400"/>
            <a:ext cx="1936105" cy="219373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ctr">
              <a:buNone/>
            </a:pPr>
            <a:r>
              <a:rPr lang="en-US" sz="1500" b="1" dirty="0">
                <a:solidFill>
                  <a:srgbClr val="1D472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EIP Advisor Sign-Off</a:t>
            </a:r>
            <a:endParaRPr lang="en-US" sz="1500" dirty="0"/>
          </a:p>
        </p:txBody>
      </p:sp>
      <p:sp>
        <p:nvSpPr>
          <p:cNvPr id="42" name="SK-12-text-41"/>
          <p:cNvSpPr/>
          <p:nvPr/>
        </p:nvSpPr>
        <p:spPr>
          <a:xfrm>
            <a:off x="6876157" y="5781229"/>
            <a:ext cx="1584871" cy="418207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620"/>
              </a:lnSpc>
              <a:buNone/>
            </a:pPr>
            <a:r>
              <a:rPr lang="en-US" sz="1350" dirty="0">
                <a:solidFill>
                  <a:srgbClr val="55555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On-farm verification</a:t>
            </a:r>
            <a:endParaRPr lang="en-US" sz="1350" dirty="0"/>
          </a:p>
          <a:p>
            <a:pPr marL="0" indent="0" algn="ctr">
              <a:lnSpc>
                <a:spcPts val="1620"/>
              </a:lnSpc>
              <a:buNone/>
            </a:pPr>
            <a:r>
              <a:rPr lang="en-US" sz="1350" dirty="0">
                <a:solidFill>
                  <a:srgbClr val="55555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required</a:t>
            </a:r>
            <a:endParaRPr lang="en-US" sz="1350" dirty="0"/>
          </a:p>
        </p:txBody>
      </p:sp>
      <p:sp>
        <p:nvSpPr>
          <p:cNvPr id="43" name="SK-12-text-42"/>
          <p:cNvSpPr/>
          <p:nvPr/>
        </p:nvSpPr>
        <p:spPr>
          <a:xfrm>
            <a:off x="9388971" y="5486400"/>
            <a:ext cx="1607046" cy="219373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ctr">
              <a:buNone/>
            </a:pPr>
            <a:r>
              <a:rPr lang="en-US" sz="1500" b="1" dirty="0">
                <a:solidFill>
                  <a:srgbClr val="1D472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Compliant Sizing</a:t>
            </a:r>
            <a:endParaRPr lang="en-US" sz="1500" dirty="0"/>
          </a:p>
        </p:txBody>
      </p:sp>
      <p:sp>
        <p:nvSpPr>
          <p:cNvPr id="44" name="SK-12-text-43"/>
          <p:cNvSpPr/>
          <p:nvPr/>
        </p:nvSpPr>
        <p:spPr>
          <a:xfrm>
            <a:off x="9217075" y="5781229"/>
            <a:ext cx="1950690" cy="425053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620"/>
              </a:lnSpc>
              <a:buNone/>
            </a:pPr>
            <a:r>
              <a:rPr lang="en-US" sz="1350" dirty="0">
                <a:solidFill>
                  <a:srgbClr val="55555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Pond must not exceed</a:t>
            </a:r>
            <a:endParaRPr lang="en-US" sz="1350" dirty="0"/>
          </a:p>
          <a:p>
            <a:pPr marL="0" indent="0" algn="ctr">
              <a:lnSpc>
                <a:spcPts val="1620"/>
              </a:lnSpc>
              <a:buNone/>
            </a:pPr>
            <a:r>
              <a:rPr lang="en-US" sz="1350" dirty="0">
                <a:solidFill>
                  <a:srgbClr val="55555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0.2 ha — fencing in place</a:t>
            </a:r>
            <a:endParaRPr lang="en-US" sz="1350" dirty="0"/>
          </a:p>
        </p:txBody>
      </p:sp>
      <p:sp>
        <p:nvSpPr>
          <p:cNvPr id="45" name="SK-12-text-44"/>
          <p:cNvSpPr/>
          <p:nvPr/>
        </p:nvSpPr>
        <p:spPr>
          <a:xfrm>
            <a:off x="1450777" y="6590407"/>
            <a:ext cx="6537960" cy="164455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1D472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Farming for Water EIP — Measure 18</a:t>
            </a:r>
            <a:endParaRPr lang="en-US" sz="1200" dirty="0"/>
          </a:p>
        </p:txBody>
      </p:sp>
      <p:sp>
        <p:nvSpPr>
          <p:cNvPr id="46" name="SK-12-text-45"/>
          <p:cNvSpPr/>
          <p:nvPr/>
        </p:nvSpPr>
        <p:spPr>
          <a:xfrm>
            <a:off x="10396686" y="6590407"/>
            <a:ext cx="1392882" cy="164455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r">
              <a:buNone/>
            </a:pPr>
            <a:r>
              <a:rPr lang="en-US" sz="1200" b="1" dirty="0">
                <a:solidFill>
                  <a:srgbClr val="1D472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farmingforwater.ie</a:t>
            </a:r>
            <a:endParaRPr lang="en-US" sz="12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K-13-img-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K-13-img-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109365" cy="6858000"/>
          </a:xfrm>
          <a:prstGeom prst="rect">
            <a:avLst/>
          </a:prstGeom>
        </p:spPr>
      </p:pic>
      <p:pic>
        <p:nvPicPr>
          <p:cNvPr id="4" name="SK-13-img-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9592" y="1549896"/>
            <a:ext cx="2962573" cy="68461"/>
          </a:xfrm>
          <a:prstGeom prst="rect">
            <a:avLst/>
          </a:prstGeom>
        </p:spPr>
      </p:pic>
      <p:pic>
        <p:nvPicPr>
          <p:cNvPr id="5" name="SK-13-img-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9592" y="5552182"/>
            <a:ext cx="10302180" cy="19050"/>
          </a:xfrm>
          <a:prstGeom prst="rect">
            <a:avLst/>
          </a:prstGeom>
        </p:spPr>
      </p:pic>
      <p:pic>
        <p:nvPicPr>
          <p:cNvPr id="6" name="SK-13-img-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0792" y="5945832"/>
            <a:ext cx="4486573" cy="610344"/>
          </a:xfrm>
          <a:prstGeom prst="rect">
            <a:avLst/>
          </a:prstGeom>
        </p:spPr>
      </p:pic>
      <p:pic>
        <p:nvPicPr>
          <p:cNvPr id="7" name="SK-13-img-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9153" y="4773067"/>
            <a:ext cx="451098" cy="432048"/>
          </a:xfrm>
          <a:prstGeom prst="rect">
            <a:avLst/>
          </a:prstGeom>
        </p:spPr>
      </p:pic>
      <p:pic>
        <p:nvPicPr>
          <p:cNvPr id="8" name="SK-13-img-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59153" y="4032498"/>
            <a:ext cx="451098" cy="432048"/>
          </a:xfrm>
          <a:prstGeom prst="rect">
            <a:avLst/>
          </a:prstGeom>
        </p:spPr>
      </p:pic>
      <p:pic>
        <p:nvPicPr>
          <p:cNvPr id="9" name="SK-13-img-8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59153" y="3312319"/>
            <a:ext cx="451098" cy="432048"/>
          </a:xfrm>
          <a:prstGeom prst="rect">
            <a:avLst/>
          </a:prstGeom>
        </p:spPr>
      </p:pic>
      <p:pic>
        <p:nvPicPr>
          <p:cNvPr id="10" name="SK-13-img-9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59153" y="2605980"/>
            <a:ext cx="451098" cy="432048"/>
          </a:xfrm>
          <a:prstGeom prst="rect">
            <a:avLst/>
          </a:prstGeom>
        </p:spPr>
      </p:pic>
      <p:pic>
        <p:nvPicPr>
          <p:cNvPr id="11" name="SK-13-img-10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47098" y="1899642"/>
            <a:ext cx="463153" cy="445740"/>
          </a:xfrm>
          <a:prstGeom prst="rect">
            <a:avLst/>
          </a:prstGeom>
        </p:spPr>
      </p:pic>
      <p:pic>
        <p:nvPicPr>
          <p:cNvPr id="12" name="SK-13-img-11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72667" y="4773067"/>
            <a:ext cx="463153" cy="432048"/>
          </a:xfrm>
          <a:prstGeom prst="rect">
            <a:avLst/>
          </a:prstGeom>
        </p:spPr>
      </p:pic>
      <p:pic>
        <p:nvPicPr>
          <p:cNvPr id="13" name="SK-13-img-12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72667" y="4032498"/>
            <a:ext cx="463153" cy="432048"/>
          </a:xfrm>
          <a:prstGeom prst="rect">
            <a:avLst/>
          </a:prstGeom>
        </p:spPr>
      </p:pic>
      <p:pic>
        <p:nvPicPr>
          <p:cNvPr id="14" name="SK-13-img-13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72667" y="3312319"/>
            <a:ext cx="463153" cy="432048"/>
          </a:xfrm>
          <a:prstGeom prst="rect">
            <a:avLst/>
          </a:prstGeom>
        </p:spPr>
      </p:pic>
      <p:pic>
        <p:nvPicPr>
          <p:cNvPr id="15" name="SK-13-img-14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72667" y="2605980"/>
            <a:ext cx="463153" cy="432048"/>
          </a:xfrm>
          <a:prstGeom prst="rect">
            <a:avLst/>
          </a:prstGeom>
        </p:spPr>
      </p:pic>
      <p:pic>
        <p:nvPicPr>
          <p:cNvPr id="16" name="SK-13-img-15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72667" y="1899642"/>
            <a:ext cx="463153" cy="452586"/>
          </a:xfrm>
          <a:prstGeom prst="rect">
            <a:avLst/>
          </a:prstGeom>
        </p:spPr>
      </p:pic>
      <p:pic>
        <p:nvPicPr>
          <p:cNvPr id="17" name="SK-13-img-16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948886" y="109686"/>
            <a:ext cx="3242965" cy="1433215"/>
          </a:xfrm>
          <a:prstGeom prst="rect">
            <a:avLst/>
          </a:prstGeom>
        </p:spPr>
      </p:pic>
      <p:sp>
        <p:nvSpPr>
          <p:cNvPr id="18" name="SK-13-text-17"/>
          <p:cNvSpPr/>
          <p:nvPr/>
        </p:nvSpPr>
        <p:spPr>
          <a:xfrm>
            <a:off x="353467" y="1707505"/>
            <a:ext cx="329059" cy="3538686"/>
          </a:xfrm>
          <a:prstGeom prst="rect">
            <a:avLst/>
          </a:prstGeom>
          <a:noFill/>
          <a:ln/>
        </p:spPr>
        <p:txBody>
          <a:bodyPr vert="vert" wrap="none" lIns="0" tIns="0" rIns="0" bIns="0" rtlCol="0" anchor="ctr"/>
          <a:lstStyle/>
          <a:p>
            <a:pPr marL="0" indent="0" algn="ctr">
              <a:buNone/>
            </a:pPr>
            <a:r>
              <a:rPr lang="en-US" sz="1050" b="1" dirty="0">
                <a:solidFill>
                  <a:srgbClr val="94C947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COMPLIANCE MEASURE 18</a:t>
            </a:r>
            <a:endParaRPr lang="en-US" sz="1050" dirty="0"/>
          </a:p>
        </p:txBody>
      </p:sp>
      <p:sp>
        <p:nvSpPr>
          <p:cNvPr id="19" name="SK-13-text-18"/>
          <p:cNvSpPr/>
          <p:nvPr/>
        </p:nvSpPr>
        <p:spPr>
          <a:xfrm>
            <a:off x="1548259" y="459432"/>
            <a:ext cx="4817745" cy="20568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350" b="1" dirty="0">
                <a:solidFill>
                  <a:srgbClr val="94C947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KEY RULES — AT A GLANCE</a:t>
            </a:r>
            <a:endParaRPr lang="en-US" sz="1350" dirty="0"/>
          </a:p>
        </p:txBody>
      </p:sp>
      <p:sp>
        <p:nvSpPr>
          <p:cNvPr id="20" name="SK-13-text-19"/>
          <p:cNvSpPr/>
          <p:nvPr/>
        </p:nvSpPr>
        <p:spPr>
          <a:xfrm>
            <a:off x="1536055" y="795486"/>
            <a:ext cx="10655945" cy="555427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3900" b="1" dirty="0">
                <a:solidFill>
                  <a:srgbClr val="0B391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Compliance Essentials</a:t>
            </a:r>
            <a:endParaRPr lang="en-US" sz="3900" dirty="0"/>
          </a:p>
        </p:txBody>
      </p:sp>
      <p:sp>
        <p:nvSpPr>
          <p:cNvPr id="21" name="SK-13-text-20"/>
          <p:cNvSpPr/>
          <p:nvPr/>
        </p:nvSpPr>
        <p:spPr>
          <a:xfrm>
            <a:off x="2157859" y="1920180"/>
            <a:ext cx="5503545" cy="212527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350" b="1" dirty="0">
                <a:solidFill>
                  <a:srgbClr val="0B391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Maximum Pond Size: 0.2 ha</a:t>
            </a:r>
            <a:endParaRPr lang="en-US" sz="1350" dirty="0"/>
          </a:p>
        </p:txBody>
      </p:sp>
      <p:sp>
        <p:nvSpPr>
          <p:cNvPr id="22" name="SK-13-text-21"/>
          <p:cNvSpPr/>
          <p:nvPr/>
        </p:nvSpPr>
        <p:spPr>
          <a:xfrm>
            <a:off x="2170063" y="2180779"/>
            <a:ext cx="6294120" cy="20568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Larger ponds lose BISS eligibility</a:t>
            </a:r>
            <a:endParaRPr lang="en-US" sz="1200" dirty="0"/>
          </a:p>
        </p:txBody>
      </p:sp>
      <p:sp>
        <p:nvSpPr>
          <p:cNvPr id="23" name="SK-13-text-22"/>
          <p:cNvSpPr/>
          <p:nvPr/>
        </p:nvSpPr>
        <p:spPr>
          <a:xfrm>
            <a:off x="2157859" y="2626519"/>
            <a:ext cx="6463665" cy="219373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350" b="1" dirty="0">
                <a:solidFill>
                  <a:srgbClr val="0B391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No Planning Permission Required</a:t>
            </a:r>
            <a:endParaRPr lang="en-US" sz="1350" dirty="0"/>
          </a:p>
        </p:txBody>
      </p:sp>
      <p:sp>
        <p:nvSpPr>
          <p:cNvPr id="24" name="SK-13-text-23"/>
          <p:cNvSpPr/>
          <p:nvPr/>
        </p:nvSpPr>
        <p:spPr>
          <a:xfrm>
            <a:off x="2170063" y="2887117"/>
            <a:ext cx="7208520" cy="178296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Not classified as a constructed wetland</a:t>
            </a:r>
            <a:endParaRPr lang="en-US" sz="1200" dirty="0"/>
          </a:p>
        </p:txBody>
      </p:sp>
      <p:sp>
        <p:nvSpPr>
          <p:cNvPr id="25" name="SK-13-text-24"/>
          <p:cNvSpPr/>
          <p:nvPr/>
        </p:nvSpPr>
        <p:spPr>
          <a:xfrm>
            <a:off x="2157859" y="3339703"/>
            <a:ext cx="6052185" cy="219373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350" b="1" dirty="0">
                <a:solidFill>
                  <a:srgbClr val="0B391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No Discharge Licence Required</a:t>
            </a:r>
            <a:endParaRPr lang="en-US" sz="1350" dirty="0"/>
          </a:p>
        </p:txBody>
      </p:sp>
      <p:sp>
        <p:nvSpPr>
          <p:cNvPr id="26" name="SK-13-text-25"/>
          <p:cNvSpPr/>
          <p:nvPr/>
        </p:nvSpPr>
        <p:spPr>
          <a:xfrm>
            <a:off x="2170063" y="3607296"/>
            <a:ext cx="7940040" cy="191988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Surface runoff only — no regulated effluent</a:t>
            </a:r>
            <a:endParaRPr lang="en-US" sz="1200" dirty="0"/>
          </a:p>
        </p:txBody>
      </p:sp>
      <p:sp>
        <p:nvSpPr>
          <p:cNvPr id="27" name="SK-13-text-26"/>
          <p:cNvSpPr/>
          <p:nvPr/>
        </p:nvSpPr>
        <p:spPr>
          <a:xfrm>
            <a:off x="2157859" y="4053036"/>
            <a:ext cx="5434965" cy="20568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350" b="1" dirty="0">
                <a:solidFill>
                  <a:srgbClr val="0B391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Livestock Must Be Excluded</a:t>
            </a:r>
            <a:endParaRPr lang="en-US" sz="1350" dirty="0"/>
          </a:p>
        </p:txBody>
      </p:sp>
      <p:sp>
        <p:nvSpPr>
          <p:cNvPr id="28" name="SK-13-text-27"/>
          <p:cNvSpPr/>
          <p:nvPr/>
        </p:nvSpPr>
        <p:spPr>
          <a:xfrm>
            <a:off x="2170063" y="4334173"/>
            <a:ext cx="5928360" cy="198834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Stock-proof fencing is mandatory</a:t>
            </a:r>
            <a:endParaRPr lang="en-US" sz="1200" dirty="0"/>
          </a:p>
        </p:txBody>
      </p:sp>
      <p:sp>
        <p:nvSpPr>
          <p:cNvPr id="29" name="SK-13-text-28"/>
          <p:cNvSpPr/>
          <p:nvPr/>
        </p:nvSpPr>
        <p:spPr>
          <a:xfrm>
            <a:off x="2157859" y="4793605"/>
            <a:ext cx="6189345" cy="226219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350" b="1" dirty="0">
                <a:solidFill>
                  <a:srgbClr val="0B391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Check Natura 2000 Proximity</a:t>
            </a:r>
            <a:endParaRPr lang="en-US" sz="1350" dirty="0"/>
          </a:p>
        </p:txBody>
      </p:sp>
      <p:sp>
        <p:nvSpPr>
          <p:cNvPr id="30" name="SK-13-text-29"/>
          <p:cNvSpPr/>
          <p:nvPr/>
        </p:nvSpPr>
        <p:spPr>
          <a:xfrm>
            <a:off x="2170063" y="5074890"/>
            <a:ext cx="9037320" cy="178296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Assess SAC, SPA and NHA sites before construction</a:t>
            </a:r>
            <a:endParaRPr lang="en-US" sz="1200" dirty="0"/>
          </a:p>
        </p:txBody>
      </p:sp>
      <p:sp>
        <p:nvSpPr>
          <p:cNvPr id="31" name="SK-13-text-30"/>
          <p:cNvSpPr/>
          <p:nvPr/>
        </p:nvSpPr>
        <p:spPr>
          <a:xfrm>
            <a:off x="7132290" y="1920180"/>
            <a:ext cx="5059710" cy="219373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350" b="1" dirty="0">
                <a:solidFill>
                  <a:srgbClr val="0B391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Avoid Existing Ecological Areas</a:t>
            </a:r>
            <a:endParaRPr lang="en-US" sz="1350" dirty="0"/>
          </a:p>
        </p:txBody>
      </p:sp>
      <p:sp>
        <p:nvSpPr>
          <p:cNvPr id="32" name="SK-13-text-31"/>
          <p:cNvSpPr/>
          <p:nvPr/>
        </p:nvSpPr>
        <p:spPr>
          <a:xfrm>
            <a:off x="7144494" y="2173932"/>
            <a:ext cx="5047506" cy="20568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No hedgerows, rush pasture, wet grassland or floodplains</a:t>
            </a:r>
            <a:endParaRPr lang="en-US" sz="1200" dirty="0"/>
          </a:p>
        </p:txBody>
      </p:sp>
      <p:sp>
        <p:nvSpPr>
          <p:cNvPr id="33" name="SK-13-text-32"/>
          <p:cNvSpPr/>
          <p:nvPr/>
        </p:nvSpPr>
        <p:spPr>
          <a:xfrm>
            <a:off x="7132290" y="2626519"/>
            <a:ext cx="5023485" cy="219373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350" b="1" dirty="0">
                <a:solidFill>
                  <a:srgbClr val="0B391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Not for Regulated Wastes</a:t>
            </a:r>
            <a:endParaRPr lang="en-US" sz="1350" dirty="0"/>
          </a:p>
        </p:txBody>
      </p:sp>
      <p:sp>
        <p:nvSpPr>
          <p:cNvPr id="34" name="SK-13-text-33"/>
          <p:cNvSpPr/>
          <p:nvPr/>
        </p:nvSpPr>
        <p:spPr>
          <a:xfrm>
            <a:off x="7144494" y="2887117"/>
            <a:ext cx="5047506" cy="191988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No slurry, silage effluent, soiled water or dairy washings</a:t>
            </a:r>
            <a:endParaRPr lang="en-US" sz="1200" dirty="0"/>
          </a:p>
        </p:txBody>
      </p:sp>
      <p:sp>
        <p:nvSpPr>
          <p:cNvPr id="35" name="SK-13-text-34"/>
          <p:cNvSpPr/>
          <p:nvPr/>
        </p:nvSpPr>
        <p:spPr>
          <a:xfrm>
            <a:off x="7132290" y="3339703"/>
            <a:ext cx="5059710" cy="226219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350" b="1" dirty="0">
                <a:solidFill>
                  <a:srgbClr val="0B391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GAP Regulations Still Apply</a:t>
            </a:r>
            <a:endParaRPr lang="en-US" sz="1350" dirty="0"/>
          </a:p>
        </p:txBody>
      </p:sp>
      <p:sp>
        <p:nvSpPr>
          <p:cNvPr id="36" name="SK-13-text-35"/>
          <p:cNvSpPr/>
          <p:nvPr/>
        </p:nvSpPr>
        <p:spPr>
          <a:xfrm>
            <a:off x="7144494" y="3607296"/>
            <a:ext cx="5047506" cy="191988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S.I. No. 529 of 2020 — nutrient management obligations remain</a:t>
            </a:r>
            <a:endParaRPr lang="en-US" sz="1200" dirty="0"/>
          </a:p>
        </p:txBody>
      </p:sp>
      <p:sp>
        <p:nvSpPr>
          <p:cNvPr id="37" name="SK-13-text-36"/>
          <p:cNvSpPr/>
          <p:nvPr/>
        </p:nvSpPr>
        <p:spPr>
          <a:xfrm>
            <a:off x="7132290" y="4046190"/>
            <a:ext cx="5059710" cy="226219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350" b="1" dirty="0">
                <a:solidFill>
                  <a:srgbClr val="0B391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BISS Eligibility Maintained</a:t>
            </a:r>
            <a:endParaRPr lang="en-US" sz="1350" dirty="0"/>
          </a:p>
        </p:txBody>
      </p:sp>
      <p:sp>
        <p:nvSpPr>
          <p:cNvPr id="38" name="SK-13-text-37"/>
          <p:cNvSpPr/>
          <p:nvPr/>
        </p:nvSpPr>
        <p:spPr>
          <a:xfrm>
            <a:off x="7144494" y="4334173"/>
            <a:ext cx="5047506" cy="191988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While pond area remains under 0.2 ha</a:t>
            </a:r>
            <a:endParaRPr lang="en-US" sz="1200" dirty="0"/>
          </a:p>
        </p:txBody>
      </p:sp>
      <p:sp>
        <p:nvSpPr>
          <p:cNvPr id="39" name="SK-13-text-38"/>
          <p:cNvSpPr/>
          <p:nvPr/>
        </p:nvSpPr>
        <p:spPr>
          <a:xfrm>
            <a:off x="7132290" y="4793605"/>
            <a:ext cx="5059710" cy="219373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350" b="1" dirty="0">
                <a:solidFill>
                  <a:srgbClr val="0B391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Speak to Your EIP Advisor</a:t>
            </a:r>
            <a:endParaRPr lang="en-US" sz="1350" dirty="0"/>
          </a:p>
        </p:txBody>
      </p:sp>
      <p:sp>
        <p:nvSpPr>
          <p:cNvPr id="40" name="SK-13-text-39"/>
          <p:cNvSpPr/>
          <p:nvPr/>
        </p:nvSpPr>
        <p:spPr>
          <a:xfrm>
            <a:off x="7144494" y="5074890"/>
            <a:ext cx="5047506" cy="18514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Required sign-off before and after construction</a:t>
            </a:r>
            <a:endParaRPr lang="en-US" sz="1200" dirty="0"/>
          </a:p>
        </p:txBody>
      </p:sp>
      <p:sp>
        <p:nvSpPr>
          <p:cNvPr id="41" name="SK-13-text-40"/>
          <p:cNvSpPr/>
          <p:nvPr/>
        </p:nvSpPr>
        <p:spPr>
          <a:xfrm>
            <a:off x="1560463" y="5719465"/>
            <a:ext cx="1790700" cy="157609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125" b="1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References</a:t>
            </a:r>
            <a:endParaRPr lang="en-US" sz="1125" dirty="0"/>
          </a:p>
        </p:txBody>
      </p:sp>
      <p:sp>
        <p:nvSpPr>
          <p:cNvPr id="42" name="SK-13-text-41"/>
          <p:cNvSpPr/>
          <p:nvPr/>
        </p:nvSpPr>
        <p:spPr>
          <a:xfrm>
            <a:off x="1597075" y="5925294"/>
            <a:ext cx="7757160" cy="157609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• farmingforwater.ie/measures/small-scale-wetlands-pond/</a:t>
            </a:r>
            <a:endParaRPr lang="en-US" sz="900" dirty="0"/>
          </a:p>
        </p:txBody>
      </p:sp>
      <p:sp>
        <p:nvSpPr>
          <p:cNvPr id="43" name="SK-13-text-42"/>
          <p:cNvSpPr/>
          <p:nvPr/>
        </p:nvSpPr>
        <p:spPr>
          <a:xfrm>
            <a:off x="1609279" y="6117282"/>
            <a:ext cx="10582721" cy="157609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• Farming for Water EIP Measures Information Booklet (2025), LAWPRO &amp; Teagasc</a:t>
            </a:r>
            <a:endParaRPr lang="en-US" sz="900" dirty="0"/>
          </a:p>
        </p:txBody>
      </p:sp>
      <p:sp>
        <p:nvSpPr>
          <p:cNvPr id="44" name="SK-13-text-43"/>
          <p:cNvSpPr/>
          <p:nvPr/>
        </p:nvSpPr>
        <p:spPr>
          <a:xfrm>
            <a:off x="1609279" y="6316117"/>
            <a:ext cx="9768840" cy="150763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• S.I. No. 529 of 2020 — EU Good Agricultural Practice Regulations</a:t>
            </a:r>
            <a:endParaRPr lang="en-US" sz="900" dirty="0"/>
          </a:p>
        </p:txBody>
      </p:sp>
      <p:sp>
        <p:nvSpPr>
          <p:cNvPr id="45" name="SK-13-text-44"/>
          <p:cNvSpPr/>
          <p:nvPr/>
        </p:nvSpPr>
        <p:spPr>
          <a:xfrm>
            <a:off x="1609279" y="6515100"/>
            <a:ext cx="6934200" cy="137071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• Wildflowers of Ireland: wildflowersofireland.net</a:t>
            </a:r>
            <a:endParaRPr lang="en-US" sz="900" dirty="0"/>
          </a:p>
        </p:txBody>
      </p:sp>
      <p:sp>
        <p:nvSpPr>
          <p:cNvPr id="46" name="SK-13-text-45"/>
          <p:cNvSpPr/>
          <p:nvPr/>
        </p:nvSpPr>
        <p:spPr>
          <a:xfrm>
            <a:off x="7491710" y="6082903"/>
            <a:ext cx="4060180" cy="212527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ctr">
              <a:buNone/>
            </a:pPr>
            <a:r>
              <a:rPr lang="en-US" sz="13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Talk to Your EIP Advisor Before Construction</a:t>
            </a:r>
            <a:endParaRPr lang="en-US" sz="13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K-2-img-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K-2-img-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241227"/>
          </a:xfrm>
          <a:prstGeom prst="rect">
            <a:avLst/>
          </a:prstGeom>
        </p:spPr>
      </p:pic>
      <p:pic>
        <p:nvPicPr>
          <p:cNvPr id="4" name="SK-2-img-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059" y="1474440"/>
            <a:ext cx="1316682" cy="116532"/>
          </a:xfrm>
          <a:prstGeom prst="rect">
            <a:avLst/>
          </a:prstGeom>
        </p:spPr>
      </p:pic>
      <p:pic>
        <p:nvPicPr>
          <p:cNvPr id="5" name="SK-2-img-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477" y="1584127"/>
            <a:ext cx="28575" cy="2784277"/>
          </a:xfrm>
          <a:prstGeom prst="rect">
            <a:avLst/>
          </a:prstGeom>
        </p:spPr>
      </p:pic>
      <p:pic>
        <p:nvPicPr>
          <p:cNvPr id="6" name="SK-2-img-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769" y="3854053"/>
            <a:ext cx="73075" cy="514350"/>
          </a:xfrm>
          <a:prstGeom prst="rect">
            <a:avLst/>
          </a:prstGeom>
        </p:spPr>
      </p:pic>
      <p:pic>
        <p:nvPicPr>
          <p:cNvPr id="7" name="SK-2-img-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9992" y="3854053"/>
            <a:ext cx="4132957" cy="514350"/>
          </a:xfrm>
          <a:prstGeom prst="rect">
            <a:avLst/>
          </a:prstGeom>
        </p:spPr>
      </p:pic>
      <p:pic>
        <p:nvPicPr>
          <p:cNvPr id="8" name="SK-2-img-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0079" y="5061198"/>
            <a:ext cx="2572494" cy="1344067"/>
          </a:xfrm>
          <a:prstGeom prst="rect">
            <a:avLst/>
          </a:prstGeom>
        </p:spPr>
      </p:pic>
      <p:pic>
        <p:nvPicPr>
          <p:cNvPr id="9" name="SK-2-img-8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0079" y="5061198"/>
            <a:ext cx="2572494" cy="68461"/>
          </a:xfrm>
          <a:prstGeom prst="rect">
            <a:avLst/>
          </a:prstGeom>
        </p:spPr>
      </p:pic>
      <p:pic>
        <p:nvPicPr>
          <p:cNvPr id="10" name="SK-2-img-9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42965" y="5061198"/>
            <a:ext cx="2572494" cy="1344067"/>
          </a:xfrm>
          <a:prstGeom prst="rect">
            <a:avLst/>
          </a:prstGeom>
        </p:spPr>
      </p:pic>
      <p:pic>
        <p:nvPicPr>
          <p:cNvPr id="11" name="SK-2-img-10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42965" y="5061198"/>
            <a:ext cx="2572494" cy="68461"/>
          </a:xfrm>
          <a:prstGeom prst="rect">
            <a:avLst/>
          </a:prstGeom>
        </p:spPr>
      </p:pic>
      <p:pic>
        <p:nvPicPr>
          <p:cNvPr id="12" name="SK-2-img-11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96000" y="5061198"/>
            <a:ext cx="2621161" cy="1344067"/>
          </a:xfrm>
          <a:prstGeom prst="rect">
            <a:avLst/>
          </a:prstGeom>
        </p:spPr>
      </p:pic>
      <p:pic>
        <p:nvPicPr>
          <p:cNvPr id="13" name="SK-2-img-12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96000" y="5061198"/>
            <a:ext cx="2621161" cy="68461"/>
          </a:xfrm>
          <a:prstGeom prst="rect">
            <a:avLst/>
          </a:prstGeom>
        </p:spPr>
      </p:pic>
      <p:pic>
        <p:nvPicPr>
          <p:cNvPr id="14" name="SK-2-img-13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73294" y="5061198"/>
            <a:ext cx="2584698" cy="1344067"/>
          </a:xfrm>
          <a:prstGeom prst="rect">
            <a:avLst/>
          </a:prstGeom>
        </p:spPr>
      </p:pic>
      <p:pic>
        <p:nvPicPr>
          <p:cNvPr id="15" name="SK-2-img-14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73294" y="5061198"/>
            <a:ext cx="2584698" cy="68461"/>
          </a:xfrm>
          <a:prstGeom prst="rect">
            <a:avLst/>
          </a:prstGeom>
        </p:spPr>
      </p:pic>
      <p:pic>
        <p:nvPicPr>
          <p:cNvPr id="16" name="SK-2-img-15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0079" y="6628954"/>
            <a:ext cx="9790063" cy="19050"/>
          </a:xfrm>
          <a:prstGeom prst="rect">
            <a:avLst/>
          </a:prstGeom>
        </p:spPr>
      </p:pic>
      <p:pic>
        <p:nvPicPr>
          <p:cNvPr id="17" name="SK-2-img-16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33992" y="5177730"/>
            <a:ext cx="536377" cy="493663"/>
          </a:xfrm>
          <a:prstGeom prst="rect">
            <a:avLst/>
          </a:prstGeom>
        </p:spPr>
      </p:pic>
      <p:pic>
        <p:nvPicPr>
          <p:cNvPr id="18" name="SK-2-img-17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39867" y="1584127"/>
            <a:ext cx="6034980" cy="2736205"/>
          </a:xfrm>
          <a:prstGeom prst="rect">
            <a:avLst/>
          </a:prstGeom>
        </p:spPr>
      </p:pic>
      <p:pic>
        <p:nvPicPr>
          <p:cNvPr id="19" name="SK-2-img-18" descr="preencode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99679" y="3936355"/>
            <a:ext cx="377875" cy="315367"/>
          </a:xfrm>
          <a:prstGeom prst="rect">
            <a:avLst/>
          </a:prstGeom>
        </p:spPr>
      </p:pic>
      <p:sp>
        <p:nvSpPr>
          <p:cNvPr id="20" name="SK-2-text-19"/>
          <p:cNvSpPr/>
          <p:nvPr/>
        </p:nvSpPr>
        <p:spPr>
          <a:xfrm>
            <a:off x="304800" y="239911"/>
            <a:ext cx="4506278" cy="198834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425" b="1" dirty="0">
                <a:solidFill>
                  <a:srgbClr val="A4C6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MEASURE 18 OVERVIEW</a:t>
            </a:r>
            <a:endParaRPr lang="en-US" sz="1425" dirty="0"/>
          </a:p>
        </p:txBody>
      </p:sp>
      <p:sp>
        <p:nvSpPr>
          <p:cNvPr id="21" name="SK-2-text-20"/>
          <p:cNvSpPr/>
          <p:nvPr/>
        </p:nvSpPr>
        <p:spPr>
          <a:xfrm>
            <a:off x="316855" y="534888"/>
            <a:ext cx="11875145" cy="473125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345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Understanding Measure 18</a:t>
            </a:r>
            <a:endParaRPr lang="en-US" sz="3450" dirty="0"/>
          </a:p>
        </p:txBody>
      </p:sp>
      <p:sp>
        <p:nvSpPr>
          <p:cNvPr id="22" name="SK-2-text-21"/>
          <p:cNvSpPr/>
          <p:nvPr/>
        </p:nvSpPr>
        <p:spPr>
          <a:xfrm>
            <a:off x="767953" y="1556742"/>
            <a:ext cx="4437757" cy="541734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2160"/>
              </a:lnSpc>
              <a:buNone/>
            </a:pPr>
            <a:r>
              <a:rPr lang="en-US" sz="1800" b="1" dirty="0">
                <a:solidFill>
                  <a:srgbClr val="1A3C1A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Capture nutrients and sediment before</a:t>
            </a:r>
            <a:endParaRPr lang="en-US" sz="1800" dirty="0"/>
          </a:p>
          <a:p>
            <a:pPr marL="0" indent="0" algn="l">
              <a:lnSpc>
                <a:spcPts val="2160"/>
              </a:lnSpc>
              <a:buNone/>
            </a:pPr>
            <a:r>
              <a:rPr lang="en-US" sz="1800" b="1" dirty="0">
                <a:solidFill>
                  <a:srgbClr val="1A3C1A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they reach our waterways.</a:t>
            </a:r>
            <a:endParaRPr lang="en-US" sz="1800" dirty="0"/>
          </a:p>
        </p:txBody>
      </p:sp>
      <p:sp>
        <p:nvSpPr>
          <p:cNvPr id="23" name="SK-2-text-22"/>
          <p:cNvSpPr/>
          <p:nvPr/>
        </p:nvSpPr>
        <p:spPr>
          <a:xfrm>
            <a:off x="780157" y="2173932"/>
            <a:ext cx="4437757" cy="370284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1530"/>
              </a:lnSpc>
              <a:buNone/>
            </a:pPr>
            <a:r>
              <a:rPr lang="en-US" sz="1275" dirty="0">
                <a:solidFill>
                  <a:srgbClr val="1A3C1A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● Intercepts surface runoff carrying phosphorus and nitrogen</a:t>
            </a:r>
            <a:endParaRPr lang="en-US" sz="1275" dirty="0"/>
          </a:p>
          <a:p>
            <a:pPr marL="0" indent="0" algn="l">
              <a:lnSpc>
                <a:spcPts val="1530"/>
              </a:lnSpc>
              <a:buNone/>
            </a:pPr>
            <a:r>
              <a:rPr lang="en-US" sz="1275" dirty="0">
                <a:solidFill>
                  <a:srgbClr val="1A3C1A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from farmland</a:t>
            </a:r>
            <a:endParaRPr lang="en-US" sz="1275" dirty="0"/>
          </a:p>
        </p:txBody>
      </p:sp>
      <p:sp>
        <p:nvSpPr>
          <p:cNvPr id="24" name="SK-2-text-23"/>
          <p:cNvSpPr/>
          <p:nvPr/>
        </p:nvSpPr>
        <p:spPr>
          <a:xfrm>
            <a:off x="780157" y="2647057"/>
            <a:ext cx="3986659" cy="390823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1530"/>
              </a:lnSpc>
              <a:buNone/>
            </a:pPr>
            <a:r>
              <a:rPr lang="en-US" sz="1275" dirty="0">
                <a:solidFill>
                  <a:srgbClr val="1A3C1A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● Creates natural habitat for birds, amphibians, insects</a:t>
            </a:r>
            <a:endParaRPr lang="en-US" sz="1275" dirty="0"/>
          </a:p>
          <a:p>
            <a:pPr marL="0" indent="0" algn="l">
              <a:lnSpc>
                <a:spcPts val="1530"/>
              </a:lnSpc>
              <a:buNone/>
            </a:pPr>
            <a:r>
              <a:rPr lang="en-US" sz="1275" dirty="0">
                <a:solidFill>
                  <a:srgbClr val="1A3C1A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and wetland plants</a:t>
            </a:r>
            <a:endParaRPr lang="en-US" sz="1275" dirty="0"/>
          </a:p>
        </p:txBody>
      </p:sp>
      <p:sp>
        <p:nvSpPr>
          <p:cNvPr id="25" name="SK-2-text-24"/>
          <p:cNvSpPr/>
          <p:nvPr/>
        </p:nvSpPr>
        <p:spPr>
          <a:xfrm>
            <a:off x="780157" y="3127177"/>
            <a:ext cx="11411843" cy="191988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350" dirty="0">
                <a:solidFill>
                  <a:srgbClr val="1A3C1A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● No planning permission required – no discharge licence needed</a:t>
            </a:r>
            <a:endParaRPr lang="en-US" sz="1350" dirty="0"/>
          </a:p>
        </p:txBody>
      </p:sp>
      <p:sp>
        <p:nvSpPr>
          <p:cNvPr id="26" name="SK-2-text-25"/>
          <p:cNvSpPr/>
          <p:nvPr/>
        </p:nvSpPr>
        <p:spPr>
          <a:xfrm>
            <a:off x="780157" y="3408313"/>
            <a:ext cx="4559796" cy="37713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1530"/>
              </a:lnSpc>
              <a:buNone/>
            </a:pPr>
            <a:r>
              <a:rPr lang="en-US" sz="1275" dirty="0">
                <a:solidFill>
                  <a:srgbClr val="1A3C1A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● Silt trap at inlet must account for ≥20% of total pond area –</a:t>
            </a:r>
            <a:endParaRPr lang="en-US" sz="1275" dirty="0"/>
          </a:p>
          <a:p>
            <a:pPr marL="0" indent="0" algn="l">
              <a:lnSpc>
                <a:spcPts val="1530"/>
              </a:lnSpc>
              <a:buNone/>
            </a:pPr>
            <a:r>
              <a:rPr lang="en-US" sz="1275" dirty="0">
                <a:solidFill>
                  <a:srgbClr val="1A3C1A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 critical zone for nutrient and sediment removal</a:t>
            </a:r>
            <a:endParaRPr lang="en-US" sz="1275" dirty="0"/>
          </a:p>
        </p:txBody>
      </p:sp>
      <p:sp>
        <p:nvSpPr>
          <p:cNvPr id="27" name="SK-2-text-26"/>
          <p:cNvSpPr/>
          <p:nvPr/>
        </p:nvSpPr>
        <p:spPr>
          <a:xfrm>
            <a:off x="1438573" y="3915817"/>
            <a:ext cx="3328392" cy="35659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1530"/>
              </a:lnSpc>
              <a:buNone/>
            </a:pPr>
            <a:r>
              <a:rPr lang="en-US" sz="1275" dirty="0">
                <a:solidFill>
                  <a:srgbClr val="1A3C1A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Not for: slurry, silage effluent, dairy washings,</a:t>
            </a:r>
            <a:endParaRPr lang="en-US" sz="1275" dirty="0"/>
          </a:p>
          <a:p>
            <a:pPr marL="0" indent="0" algn="l">
              <a:lnSpc>
                <a:spcPts val="1530"/>
              </a:lnSpc>
              <a:buNone/>
            </a:pPr>
            <a:r>
              <a:rPr lang="en-US" sz="1275" dirty="0">
                <a:solidFill>
                  <a:srgbClr val="1A3C1A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or soiled water</a:t>
            </a:r>
            <a:endParaRPr lang="en-US" sz="1275" dirty="0"/>
          </a:p>
        </p:txBody>
      </p:sp>
      <p:sp>
        <p:nvSpPr>
          <p:cNvPr id="28" name="SK-2-text-27"/>
          <p:cNvSpPr/>
          <p:nvPr/>
        </p:nvSpPr>
        <p:spPr>
          <a:xfrm>
            <a:off x="767953" y="4498777"/>
            <a:ext cx="11424047" cy="157609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050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Construction guidance: Georgina Mooney, UCD School of Biology &amp; Environmental Science /</a:t>
            </a:r>
            <a:endParaRPr lang="en-US" sz="1050" dirty="0"/>
          </a:p>
        </p:txBody>
      </p:sp>
      <p:sp>
        <p:nvSpPr>
          <p:cNvPr id="29" name="SK-2-text-28"/>
          <p:cNvSpPr/>
          <p:nvPr/>
        </p:nvSpPr>
        <p:spPr>
          <a:xfrm>
            <a:off x="767953" y="4670227"/>
            <a:ext cx="4983480" cy="157609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050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Farming for Water EIP (2026)</a:t>
            </a:r>
            <a:endParaRPr lang="en-US" sz="1050" dirty="0"/>
          </a:p>
        </p:txBody>
      </p:sp>
      <p:sp>
        <p:nvSpPr>
          <p:cNvPr id="30" name="SK-2-text-29"/>
          <p:cNvSpPr/>
          <p:nvPr/>
        </p:nvSpPr>
        <p:spPr>
          <a:xfrm>
            <a:off x="5205859" y="4677073"/>
            <a:ext cx="5730240" cy="18514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050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sizing: 10 m × 6 m × 0.5 m depth</a:t>
            </a:r>
            <a:endParaRPr lang="en-US" sz="1050" dirty="0"/>
          </a:p>
        </p:txBody>
      </p:sp>
      <p:sp>
        <p:nvSpPr>
          <p:cNvPr id="31" name="SK-2-text-30"/>
          <p:cNvSpPr/>
          <p:nvPr/>
        </p:nvSpPr>
        <p:spPr>
          <a:xfrm>
            <a:off x="999679" y="5198269"/>
            <a:ext cx="3740468" cy="452586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3825" b="1" dirty="0">
                <a:solidFill>
                  <a:srgbClr val="A4C6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€800</a:t>
            </a:r>
            <a:endParaRPr lang="en-US" sz="3825" dirty="0"/>
          </a:p>
        </p:txBody>
      </p:sp>
      <p:sp>
        <p:nvSpPr>
          <p:cNvPr id="32" name="SK-2-text-31"/>
          <p:cNvSpPr/>
          <p:nvPr/>
        </p:nvSpPr>
        <p:spPr>
          <a:xfrm>
            <a:off x="1316682" y="5760690"/>
            <a:ext cx="1924050" cy="212527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1A3C1A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per unit</a:t>
            </a:r>
            <a:endParaRPr lang="en-US" sz="1500" dirty="0"/>
          </a:p>
        </p:txBody>
      </p:sp>
      <p:sp>
        <p:nvSpPr>
          <p:cNvPr id="33" name="SK-2-text-32"/>
          <p:cNvSpPr/>
          <p:nvPr/>
        </p:nvSpPr>
        <p:spPr>
          <a:xfrm>
            <a:off x="1048494" y="6048673"/>
            <a:ext cx="3583305" cy="17145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350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Standard EIP rate</a:t>
            </a:r>
            <a:endParaRPr lang="en-US" sz="1350" dirty="0"/>
          </a:p>
        </p:txBody>
      </p:sp>
      <p:sp>
        <p:nvSpPr>
          <p:cNvPr id="34" name="SK-2-text-33"/>
          <p:cNvSpPr/>
          <p:nvPr/>
        </p:nvSpPr>
        <p:spPr>
          <a:xfrm>
            <a:off x="3779490" y="5198269"/>
            <a:ext cx="4517708" cy="452586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3825" b="1" dirty="0">
                <a:solidFill>
                  <a:srgbClr val="A4C6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0.2 ha</a:t>
            </a:r>
            <a:endParaRPr lang="en-US" sz="3825" dirty="0"/>
          </a:p>
        </p:txBody>
      </p:sp>
      <p:sp>
        <p:nvSpPr>
          <p:cNvPr id="35" name="SK-2-text-34"/>
          <p:cNvSpPr/>
          <p:nvPr/>
        </p:nvSpPr>
        <p:spPr>
          <a:xfrm>
            <a:off x="3596580" y="5760690"/>
            <a:ext cx="3981450" cy="20568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1A3C1A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maximum pond area</a:t>
            </a:r>
            <a:endParaRPr lang="en-US" sz="1500" dirty="0"/>
          </a:p>
        </p:txBody>
      </p:sp>
      <p:sp>
        <p:nvSpPr>
          <p:cNvPr id="36" name="SK-2-text-35"/>
          <p:cNvSpPr/>
          <p:nvPr/>
        </p:nvSpPr>
        <p:spPr>
          <a:xfrm>
            <a:off x="3559969" y="6048673"/>
            <a:ext cx="5640705" cy="191988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350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BISS eligibility maintained</a:t>
            </a:r>
            <a:endParaRPr lang="en-US" sz="1350" dirty="0"/>
          </a:p>
        </p:txBody>
      </p:sp>
      <p:sp>
        <p:nvSpPr>
          <p:cNvPr id="37" name="SK-2-text-36"/>
          <p:cNvSpPr/>
          <p:nvPr/>
        </p:nvSpPr>
        <p:spPr>
          <a:xfrm>
            <a:off x="6961584" y="5211961"/>
            <a:ext cx="2768917" cy="432048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3825" b="1" dirty="0">
                <a:solidFill>
                  <a:srgbClr val="A4C6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1–3</a:t>
            </a:r>
            <a:endParaRPr lang="en-US" sz="3825" dirty="0"/>
          </a:p>
        </p:txBody>
      </p:sp>
      <p:sp>
        <p:nvSpPr>
          <p:cNvPr id="38" name="SK-2-text-37"/>
          <p:cNvSpPr/>
          <p:nvPr/>
        </p:nvSpPr>
        <p:spPr>
          <a:xfrm>
            <a:off x="6632377" y="5753844"/>
            <a:ext cx="3981450" cy="219373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1A3C1A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units per holding</a:t>
            </a:r>
            <a:endParaRPr lang="en-US" sz="1500" dirty="0"/>
          </a:p>
        </p:txBody>
      </p:sp>
      <p:sp>
        <p:nvSpPr>
          <p:cNvPr id="39" name="SK-2-text-38"/>
          <p:cNvSpPr/>
          <p:nvPr/>
        </p:nvSpPr>
        <p:spPr>
          <a:xfrm>
            <a:off x="6717655" y="6048673"/>
            <a:ext cx="4337685" cy="191988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350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Up to €2,400 total</a:t>
            </a:r>
            <a:endParaRPr lang="en-US" sz="1350" dirty="0"/>
          </a:p>
        </p:txBody>
      </p:sp>
      <p:sp>
        <p:nvSpPr>
          <p:cNvPr id="40" name="SK-2-text-39"/>
          <p:cNvSpPr/>
          <p:nvPr/>
        </p:nvSpPr>
        <p:spPr>
          <a:xfrm>
            <a:off x="9217075" y="5753844"/>
            <a:ext cx="2974925" cy="219373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1A3C1A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No planning permission</a:t>
            </a:r>
            <a:endParaRPr lang="en-US" sz="1500" dirty="0"/>
          </a:p>
        </p:txBody>
      </p:sp>
      <p:sp>
        <p:nvSpPr>
          <p:cNvPr id="41" name="SK-2-text-40"/>
          <p:cNvSpPr/>
          <p:nvPr/>
        </p:nvSpPr>
        <p:spPr>
          <a:xfrm>
            <a:off x="9180463" y="6048673"/>
            <a:ext cx="3011537" cy="191988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350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No discharge licence required</a:t>
            </a:r>
            <a:endParaRPr lang="en-US" sz="1350" dirty="0"/>
          </a:p>
        </p:txBody>
      </p:sp>
      <p:sp>
        <p:nvSpPr>
          <p:cNvPr id="42" name="SK-2-text-41"/>
          <p:cNvSpPr/>
          <p:nvPr/>
        </p:nvSpPr>
        <p:spPr>
          <a:xfrm>
            <a:off x="10399663" y="6563023"/>
            <a:ext cx="1792337" cy="18514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350" b="1" dirty="0">
                <a:solidFill>
                  <a:srgbClr val="1A3C1A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farmingforwater.ie</a:t>
            </a:r>
            <a:endParaRPr lang="en-US" sz="13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K-3-img-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K-3-img-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87475" cy="6858000"/>
          </a:xfrm>
          <a:prstGeom prst="rect">
            <a:avLst/>
          </a:prstGeom>
        </p:spPr>
      </p:pic>
      <p:pic>
        <p:nvPicPr>
          <p:cNvPr id="4" name="SK-3-img-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605980"/>
            <a:ext cx="1950690" cy="4251871"/>
          </a:xfrm>
          <a:prstGeom prst="rect">
            <a:avLst/>
          </a:prstGeom>
        </p:spPr>
      </p:pic>
      <p:pic>
        <p:nvPicPr>
          <p:cNvPr id="5" name="SK-3-img-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00" y="1078706"/>
            <a:ext cx="6376392" cy="9525"/>
          </a:xfrm>
          <a:prstGeom prst="rect">
            <a:avLst/>
          </a:prstGeom>
        </p:spPr>
      </p:pic>
      <p:pic>
        <p:nvPicPr>
          <p:cNvPr id="6" name="SK-3-img-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5592" y="1056084"/>
            <a:ext cx="85279" cy="54769"/>
          </a:xfrm>
          <a:prstGeom prst="rect">
            <a:avLst/>
          </a:prstGeom>
        </p:spPr>
      </p:pic>
      <p:pic>
        <p:nvPicPr>
          <p:cNvPr id="7" name="SK-3-img-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188" y="6407348"/>
            <a:ext cx="11533584" cy="9525"/>
          </a:xfrm>
          <a:prstGeom prst="rect">
            <a:avLst/>
          </a:prstGeom>
        </p:spPr>
      </p:pic>
      <p:pic>
        <p:nvPicPr>
          <p:cNvPr id="8" name="SK-3-img-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79034" y="1357759"/>
            <a:ext cx="9525" cy="4711303"/>
          </a:xfrm>
          <a:prstGeom prst="rect">
            <a:avLst/>
          </a:prstGeom>
        </p:spPr>
      </p:pic>
      <p:pic>
        <p:nvPicPr>
          <p:cNvPr id="9" name="SK-3-img-8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1475" y="2402384"/>
            <a:ext cx="3096667" cy="9525"/>
          </a:xfrm>
          <a:prstGeom prst="rect">
            <a:avLst/>
          </a:prstGeom>
        </p:spPr>
      </p:pic>
      <p:pic>
        <p:nvPicPr>
          <p:cNvPr id="10" name="SK-3-img-9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11475" y="2964656"/>
            <a:ext cx="3096667" cy="9525"/>
          </a:xfrm>
          <a:prstGeom prst="rect">
            <a:avLst/>
          </a:prstGeom>
        </p:spPr>
      </p:pic>
      <p:pic>
        <p:nvPicPr>
          <p:cNvPr id="11" name="SK-3-img-10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11475" y="3527078"/>
            <a:ext cx="3096667" cy="9525"/>
          </a:xfrm>
          <a:prstGeom prst="rect">
            <a:avLst/>
          </a:prstGeom>
        </p:spPr>
      </p:pic>
      <p:pic>
        <p:nvPicPr>
          <p:cNvPr id="12" name="SK-3-img-11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11475" y="4089350"/>
            <a:ext cx="3096667" cy="9525"/>
          </a:xfrm>
          <a:prstGeom prst="rect">
            <a:avLst/>
          </a:prstGeom>
        </p:spPr>
      </p:pic>
      <p:pic>
        <p:nvPicPr>
          <p:cNvPr id="13" name="SK-3-img-12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11475" y="4651772"/>
            <a:ext cx="3096667" cy="9525"/>
          </a:xfrm>
          <a:prstGeom prst="rect">
            <a:avLst/>
          </a:prstGeom>
        </p:spPr>
      </p:pic>
      <p:pic>
        <p:nvPicPr>
          <p:cNvPr id="14" name="SK-3-img-13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11475" y="5214045"/>
            <a:ext cx="3096667" cy="9525"/>
          </a:xfrm>
          <a:prstGeom prst="rect">
            <a:avLst/>
          </a:prstGeom>
        </p:spPr>
      </p:pic>
      <p:pic>
        <p:nvPicPr>
          <p:cNvPr id="15" name="SK-3-img-14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62894" y="5680472"/>
            <a:ext cx="3645396" cy="9525"/>
          </a:xfrm>
          <a:prstGeom prst="rect">
            <a:avLst/>
          </a:prstGeom>
        </p:spPr>
      </p:pic>
      <p:pic>
        <p:nvPicPr>
          <p:cNvPr id="16" name="SK-3-img-15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22690" y="1611511"/>
            <a:ext cx="5291286" cy="2653903"/>
          </a:xfrm>
          <a:prstGeom prst="rect">
            <a:avLst/>
          </a:prstGeom>
        </p:spPr>
      </p:pic>
      <p:pic>
        <p:nvPicPr>
          <p:cNvPr id="17" name="SK-3-img-16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7169" y="226219"/>
            <a:ext cx="585192" cy="747415"/>
          </a:xfrm>
          <a:prstGeom prst="rect">
            <a:avLst/>
          </a:prstGeom>
        </p:spPr>
      </p:pic>
      <p:sp>
        <p:nvSpPr>
          <p:cNvPr id="18" name="SK-3-text-17"/>
          <p:cNvSpPr/>
          <p:nvPr/>
        </p:nvSpPr>
        <p:spPr>
          <a:xfrm>
            <a:off x="1267867" y="239911"/>
            <a:ext cx="2412683" cy="17145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275" b="1" dirty="0">
                <a:solidFill>
                  <a:srgbClr val="8DB844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HOW IT WORKS</a:t>
            </a:r>
            <a:endParaRPr lang="en-US" sz="1275" dirty="0"/>
          </a:p>
        </p:txBody>
      </p:sp>
      <p:sp>
        <p:nvSpPr>
          <p:cNvPr id="19" name="SK-3-text-18"/>
          <p:cNvSpPr/>
          <p:nvPr/>
        </p:nvSpPr>
        <p:spPr>
          <a:xfrm>
            <a:off x="1267867" y="548580"/>
            <a:ext cx="10924133" cy="425053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3075" b="1" dirty="0">
                <a:solidFill>
                  <a:srgbClr val="2D5A27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 Science of Wetland Ponds</a:t>
            </a:r>
            <a:endParaRPr lang="en-US" sz="3075" dirty="0"/>
          </a:p>
        </p:txBody>
      </p:sp>
      <p:sp>
        <p:nvSpPr>
          <p:cNvPr id="20" name="SK-3-text-19"/>
          <p:cNvSpPr/>
          <p:nvPr/>
        </p:nvSpPr>
        <p:spPr>
          <a:xfrm>
            <a:off x="1524000" y="1357759"/>
            <a:ext cx="5620702" cy="20568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575" b="1" dirty="0">
                <a:solidFill>
                  <a:srgbClr val="2D5A27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Water Quality Mechanism</a:t>
            </a:r>
            <a:endParaRPr lang="en-US" sz="1575" dirty="0"/>
          </a:p>
        </p:txBody>
      </p:sp>
      <p:sp>
        <p:nvSpPr>
          <p:cNvPr id="21" name="SK-3-text-20"/>
          <p:cNvSpPr/>
          <p:nvPr/>
        </p:nvSpPr>
        <p:spPr>
          <a:xfrm>
            <a:off x="1840855" y="1755577"/>
            <a:ext cx="3255169" cy="555427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1440"/>
              </a:lnSpc>
              <a:buNone/>
            </a:pPr>
            <a:r>
              <a:rPr lang="en-US" sz="1200" dirty="0">
                <a:solidFill>
                  <a:srgbClr val="22222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Runoff flows into shallow silt trap</a:t>
            </a:r>
            <a:endParaRPr lang="en-US" sz="1200" dirty="0"/>
          </a:p>
          <a:p>
            <a:pPr marL="0" indent="0" algn="l">
              <a:lnSpc>
                <a:spcPts val="1440"/>
              </a:lnSpc>
              <a:buNone/>
            </a:pPr>
            <a:r>
              <a:rPr lang="en-US" sz="1200" dirty="0">
                <a:solidFill>
                  <a:srgbClr val="22222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(≥20% of pond area, 20-30cm deep)</a:t>
            </a:r>
            <a:endParaRPr lang="en-US" sz="1200" dirty="0"/>
          </a:p>
          <a:p>
            <a:pPr marL="0" indent="0" algn="l">
              <a:lnSpc>
                <a:spcPts val="1440"/>
              </a:lnSpc>
              <a:buNone/>
            </a:pPr>
            <a:r>
              <a:rPr lang="en-US" sz="1200" dirty="0">
                <a:solidFill>
                  <a:srgbClr val="22222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at inlet</a:t>
            </a:r>
            <a:endParaRPr lang="en-US" sz="1200" dirty="0"/>
          </a:p>
        </p:txBody>
      </p:sp>
      <p:sp>
        <p:nvSpPr>
          <p:cNvPr id="22" name="SK-3-text-21"/>
          <p:cNvSpPr/>
          <p:nvPr/>
        </p:nvSpPr>
        <p:spPr>
          <a:xfrm>
            <a:off x="1828800" y="2523679"/>
            <a:ext cx="3108871" cy="562273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1440"/>
              </a:lnSpc>
              <a:buNone/>
            </a:pPr>
            <a:r>
              <a:rPr lang="en-US" sz="1200" dirty="0">
                <a:solidFill>
                  <a:srgbClr val="22222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Emergent plants in silt trap slow</a:t>
            </a:r>
            <a:endParaRPr lang="en-US" sz="1200" dirty="0"/>
          </a:p>
          <a:p>
            <a:pPr marL="0" indent="0" algn="l">
              <a:lnSpc>
                <a:spcPts val="1440"/>
              </a:lnSpc>
              <a:buNone/>
            </a:pPr>
            <a:r>
              <a:rPr lang="en-US" sz="1200" dirty="0">
                <a:solidFill>
                  <a:srgbClr val="22222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velocity and trap sediment-bound</a:t>
            </a:r>
            <a:endParaRPr lang="en-US" sz="1200" dirty="0"/>
          </a:p>
          <a:p>
            <a:pPr marL="0" indent="0" algn="l">
              <a:lnSpc>
                <a:spcPts val="1440"/>
              </a:lnSpc>
              <a:buNone/>
            </a:pPr>
            <a:r>
              <a:rPr lang="en-US" sz="1200" dirty="0">
                <a:solidFill>
                  <a:srgbClr val="22222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phosphorus</a:t>
            </a:r>
            <a:endParaRPr lang="en-US" sz="1200" dirty="0"/>
          </a:p>
        </p:txBody>
      </p:sp>
      <p:sp>
        <p:nvSpPr>
          <p:cNvPr id="23" name="SK-3-text-22"/>
          <p:cNvSpPr/>
          <p:nvPr/>
        </p:nvSpPr>
        <p:spPr>
          <a:xfrm>
            <a:off x="1828800" y="3298627"/>
            <a:ext cx="2986980" cy="370284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1440"/>
              </a:lnSpc>
              <a:buNone/>
            </a:pPr>
            <a:r>
              <a:rPr lang="en-US" sz="1200" dirty="0">
                <a:solidFill>
                  <a:srgbClr val="22222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Sediment-bound phosphorus is</a:t>
            </a:r>
            <a:endParaRPr lang="en-US" sz="1200" dirty="0"/>
          </a:p>
          <a:p>
            <a:pPr marL="0" indent="0" algn="l">
              <a:lnSpc>
                <a:spcPts val="1440"/>
              </a:lnSpc>
              <a:buNone/>
            </a:pPr>
            <a:r>
              <a:rPr lang="en-US" sz="1200" dirty="0">
                <a:solidFill>
                  <a:srgbClr val="22222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trapped and retained</a:t>
            </a:r>
            <a:endParaRPr lang="en-US" sz="1200" dirty="0"/>
          </a:p>
        </p:txBody>
      </p:sp>
      <p:sp>
        <p:nvSpPr>
          <p:cNvPr id="24" name="SK-3-text-23"/>
          <p:cNvSpPr/>
          <p:nvPr/>
        </p:nvSpPr>
        <p:spPr>
          <a:xfrm>
            <a:off x="1828800" y="3895279"/>
            <a:ext cx="3377059" cy="390823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1440"/>
              </a:lnSpc>
              <a:buNone/>
            </a:pPr>
            <a:r>
              <a:rPr lang="en-US" sz="1200" dirty="0">
                <a:solidFill>
                  <a:srgbClr val="22222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Microbial activity denitrifies nitrogen</a:t>
            </a:r>
            <a:endParaRPr lang="en-US" sz="1200" dirty="0"/>
          </a:p>
          <a:p>
            <a:pPr marL="0" indent="0" algn="l">
              <a:lnSpc>
                <a:spcPts val="1440"/>
              </a:lnSpc>
              <a:buNone/>
            </a:pPr>
            <a:r>
              <a:rPr lang="en-US" sz="1200" dirty="0">
                <a:solidFill>
                  <a:srgbClr val="22222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at the oxygen-poor base</a:t>
            </a:r>
            <a:endParaRPr lang="en-US" sz="1200" dirty="0"/>
          </a:p>
        </p:txBody>
      </p:sp>
      <p:sp>
        <p:nvSpPr>
          <p:cNvPr id="25" name="SK-3-text-24"/>
          <p:cNvSpPr/>
          <p:nvPr/>
        </p:nvSpPr>
        <p:spPr>
          <a:xfrm>
            <a:off x="1828800" y="4533007"/>
            <a:ext cx="3486894" cy="35659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1440"/>
              </a:lnSpc>
              <a:buNone/>
            </a:pPr>
            <a:r>
              <a:rPr lang="en-US" sz="1200" dirty="0">
                <a:solidFill>
                  <a:srgbClr val="22222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Emergent plant roots absorb nutrients</a:t>
            </a:r>
            <a:endParaRPr lang="en-US" sz="1200" dirty="0"/>
          </a:p>
          <a:p>
            <a:pPr marL="0" indent="0" algn="l">
              <a:lnSpc>
                <a:spcPts val="1440"/>
              </a:lnSpc>
              <a:buNone/>
            </a:pPr>
            <a:r>
              <a:rPr lang="en-US" sz="1200" dirty="0">
                <a:solidFill>
                  <a:srgbClr val="22222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from the water column</a:t>
            </a:r>
            <a:endParaRPr lang="en-US" sz="1200" dirty="0"/>
          </a:p>
        </p:txBody>
      </p:sp>
      <p:sp>
        <p:nvSpPr>
          <p:cNvPr id="26" name="SK-3-text-25"/>
          <p:cNvSpPr/>
          <p:nvPr/>
        </p:nvSpPr>
        <p:spPr>
          <a:xfrm>
            <a:off x="1828800" y="5164038"/>
            <a:ext cx="2767459" cy="35659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1440"/>
              </a:lnSpc>
              <a:buNone/>
            </a:pPr>
            <a:r>
              <a:rPr lang="en-US" sz="1200" dirty="0">
                <a:solidFill>
                  <a:srgbClr val="22222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Clean, filtered water exits via</a:t>
            </a:r>
            <a:endParaRPr lang="en-US" sz="1200" dirty="0"/>
          </a:p>
          <a:p>
            <a:pPr marL="0" indent="0" algn="l">
              <a:lnSpc>
                <a:spcPts val="1440"/>
              </a:lnSpc>
              <a:buNone/>
            </a:pPr>
            <a:r>
              <a:rPr lang="en-US" sz="1200" dirty="0">
                <a:solidFill>
                  <a:srgbClr val="22222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 raised outlet notch</a:t>
            </a:r>
            <a:endParaRPr lang="en-US" sz="1200" dirty="0"/>
          </a:p>
        </p:txBody>
      </p:sp>
      <p:sp>
        <p:nvSpPr>
          <p:cNvPr id="27" name="SK-3-text-26"/>
          <p:cNvSpPr/>
          <p:nvPr/>
        </p:nvSpPr>
        <p:spPr>
          <a:xfrm>
            <a:off x="1828800" y="5829300"/>
            <a:ext cx="3291780" cy="383977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1530"/>
              </a:lnSpc>
              <a:buNone/>
            </a:pPr>
            <a:r>
              <a:rPr lang="en-US" sz="1275" dirty="0">
                <a:solidFill>
                  <a:srgbClr val="8DB844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Counts as a Nature-Based Solution (NbS)</a:t>
            </a:r>
            <a:endParaRPr lang="en-US" sz="1275" dirty="0"/>
          </a:p>
          <a:p>
            <a:pPr marL="0" indent="0" algn="l">
              <a:lnSpc>
                <a:spcPts val="1530"/>
              </a:lnSpc>
              <a:buNone/>
            </a:pPr>
            <a:r>
              <a:rPr lang="en-US" sz="1275" dirty="0">
                <a:solidFill>
                  <a:srgbClr val="8DB844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under EU Climate Adaptation Strategy</a:t>
            </a:r>
            <a:endParaRPr lang="en-US" sz="1275" dirty="0"/>
          </a:p>
        </p:txBody>
      </p:sp>
      <p:sp>
        <p:nvSpPr>
          <p:cNvPr id="28" name="SK-3-text-27"/>
          <p:cNvSpPr/>
          <p:nvPr/>
        </p:nvSpPr>
        <p:spPr>
          <a:xfrm>
            <a:off x="6510486" y="1282303"/>
            <a:ext cx="5681514" cy="219373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575" b="1" dirty="0">
                <a:solidFill>
                  <a:srgbClr val="2D5A27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Biodiversity Co-Benefits</a:t>
            </a:r>
            <a:endParaRPr lang="en-US" sz="1575" dirty="0"/>
          </a:p>
        </p:txBody>
      </p:sp>
      <p:sp>
        <p:nvSpPr>
          <p:cNvPr id="29" name="SK-3-text-28"/>
          <p:cNvSpPr/>
          <p:nvPr/>
        </p:nvSpPr>
        <p:spPr>
          <a:xfrm>
            <a:off x="7668667" y="4341019"/>
            <a:ext cx="4523333" cy="143917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125" dirty="0">
                <a:solidFill>
                  <a:srgbClr val="2D5A27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Water Mint — attracts bumblebees &amp; butterflies</a:t>
            </a:r>
            <a:endParaRPr lang="en-US" sz="1125" dirty="0"/>
          </a:p>
        </p:txBody>
      </p:sp>
      <p:sp>
        <p:nvSpPr>
          <p:cNvPr id="30" name="SK-3-text-29"/>
          <p:cNvSpPr/>
          <p:nvPr/>
        </p:nvSpPr>
        <p:spPr>
          <a:xfrm>
            <a:off x="6522690" y="4677073"/>
            <a:ext cx="5669310" cy="27429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500" dirty="0">
                <a:solidFill>
                  <a:srgbClr val="22222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Amphibians — frogs and smooth newts colonise within 1–2 years</a:t>
            </a:r>
            <a:endParaRPr lang="en-US" sz="1500" dirty="0"/>
          </a:p>
        </p:txBody>
      </p:sp>
      <p:sp>
        <p:nvSpPr>
          <p:cNvPr id="31" name="SK-3-text-30"/>
          <p:cNvSpPr/>
          <p:nvPr/>
        </p:nvSpPr>
        <p:spPr>
          <a:xfrm>
            <a:off x="6510486" y="5074890"/>
            <a:ext cx="5681514" cy="301675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500" dirty="0">
                <a:solidFill>
                  <a:srgbClr val="22222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Insects — dragonflies and damselflies arrive by Year 1</a:t>
            </a:r>
            <a:endParaRPr lang="en-US" sz="1500" dirty="0"/>
          </a:p>
        </p:txBody>
      </p:sp>
      <p:sp>
        <p:nvSpPr>
          <p:cNvPr id="32" name="SK-3-text-31"/>
          <p:cNvSpPr/>
          <p:nvPr/>
        </p:nvSpPr>
        <p:spPr>
          <a:xfrm>
            <a:off x="6522690" y="5486400"/>
            <a:ext cx="5669310" cy="28798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500" dirty="0">
                <a:solidFill>
                  <a:srgbClr val="22222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Wetland Birds — snipe, heron, grey wagtail, kingfisher</a:t>
            </a:r>
            <a:endParaRPr lang="en-US" sz="1500" dirty="0"/>
          </a:p>
        </p:txBody>
      </p:sp>
      <p:sp>
        <p:nvSpPr>
          <p:cNvPr id="33" name="SK-3-text-32"/>
          <p:cNvSpPr/>
          <p:nvPr/>
        </p:nvSpPr>
        <p:spPr>
          <a:xfrm>
            <a:off x="6534894" y="5911453"/>
            <a:ext cx="5657106" cy="246757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500" dirty="0">
                <a:solidFill>
                  <a:srgbClr val="22222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Invertebrates — support wider farmland biodiversity</a:t>
            </a:r>
            <a:endParaRPr lang="en-US" sz="1500" dirty="0"/>
          </a:p>
        </p:txBody>
      </p:sp>
      <p:sp>
        <p:nvSpPr>
          <p:cNvPr id="34" name="SK-3-text-33"/>
          <p:cNvSpPr/>
          <p:nvPr/>
        </p:nvSpPr>
        <p:spPr>
          <a:xfrm>
            <a:off x="1243459" y="6542484"/>
            <a:ext cx="10948541" cy="178296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125" dirty="0">
                <a:solidFill>
                  <a:srgbClr val="2D5A27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Pond creation guidelines: Georgina Mooney, UCD / Farming for Water EIP (2026). A single pond can support dozens of species within its first two seasons.</a:t>
            </a:r>
            <a:endParaRPr lang="en-US" sz="1125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K-4-img-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K-4-img-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304479" cy="6858000"/>
          </a:xfrm>
          <a:prstGeom prst="rect">
            <a:avLst/>
          </a:prstGeom>
        </p:spPr>
      </p:pic>
      <p:pic>
        <p:nvPicPr>
          <p:cNvPr id="4" name="SK-4-img-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573" y="2071092"/>
            <a:ext cx="19050" cy="1440061"/>
          </a:xfrm>
          <a:prstGeom prst="rect">
            <a:avLst/>
          </a:prstGeom>
        </p:spPr>
      </p:pic>
      <p:pic>
        <p:nvPicPr>
          <p:cNvPr id="5" name="SK-4-img-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2188" y="1007418"/>
            <a:ext cx="1804392" cy="28575"/>
          </a:xfrm>
          <a:prstGeom prst="rect">
            <a:avLst/>
          </a:prstGeom>
        </p:spPr>
      </p:pic>
      <p:pic>
        <p:nvPicPr>
          <p:cNvPr id="6" name="SK-4-img-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2188" y="1577280"/>
            <a:ext cx="3608784" cy="274290"/>
          </a:xfrm>
          <a:prstGeom prst="rect">
            <a:avLst/>
          </a:prstGeom>
        </p:spPr>
      </p:pic>
      <p:pic>
        <p:nvPicPr>
          <p:cNvPr id="7" name="SK-4-img-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59067" y="1590973"/>
            <a:ext cx="3767286" cy="274290"/>
          </a:xfrm>
          <a:prstGeom prst="rect">
            <a:avLst/>
          </a:prstGeom>
        </p:spPr>
      </p:pic>
      <p:pic>
        <p:nvPicPr>
          <p:cNvPr id="8" name="SK-4-img-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36055" y="5623471"/>
            <a:ext cx="9899898" cy="946398"/>
          </a:xfrm>
          <a:prstGeom prst="rect">
            <a:avLst/>
          </a:prstGeom>
        </p:spPr>
      </p:pic>
      <p:pic>
        <p:nvPicPr>
          <p:cNvPr id="9" name="SK-4-img-8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62486" y="6275040"/>
            <a:ext cx="1353294" cy="274290"/>
          </a:xfrm>
          <a:prstGeom prst="rect">
            <a:avLst/>
          </a:prstGeom>
        </p:spPr>
      </p:pic>
      <p:pic>
        <p:nvPicPr>
          <p:cNvPr id="10" name="SK-4-img-9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56957" y="6275040"/>
            <a:ext cx="1353294" cy="274290"/>
          </a:xfrm>
          <a:prstGeom prst="rect">
            <a:avLst/>
          </a:prstGeom>
        </p:spPr>
      </p:pic>
      <p:pic>
        <p:nvPicPr>
          <p:cNvPr id="11" name="SK-4-img-10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27169" y="6275040"/>
            <a:ext cx="1353294" cy="274290"/>
          </a:xfrm>
          <a:prstGeom prst="rect">
            <a:avLst/>
          </a:prstGeom>
        </p:spPr>
      </p:pic>
      <p:pic>
        <p:nvPicPr>
          <p:cNvPr id="12" name="SK-4-img-11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09584" y="6275040"/>
            <a:ext cx="1353294" cy="274290"/>
          </a:xfrm>
          <a:prstGeom prst="rect">
            <a:avLst/>
          </a:prstGeom>
        </p:spPr>
      </p:pic>
      <p:pic>
        <p:nvPicPr>
          <p:cNvPr id="13" name="SK-4-img-12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54180" y="4670227"/>
            <a:ext cx="280392" cy="246757"/>
          </a:xfrm>
          <a:prstGeom prst="rect">
            <a:avLst/>
          </a:prstGeom>
        </p:spPr>
      </p:pic>
      <p:pic>
        <p:nvPicPr>
          <p:cNvPr id="14" name="SK-4-img-13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54180" y="4004965"/>
            <a:ext cx="280392" cy="253603"/>
          </a:xfrm>
          <a:prstGeom prst="rect">
            <a:avLst/>
          </a:prstGeom>
        </p:spPr>
      </p:pic>
      <p:pic>
        <p:nvPicPr>
          <p:cNvPr id="15" name="SK-4-img-14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254180" y="3332857"/>
            <a:ext cx="280392" cy="260598"/>
          </a:xfrm>
          <a:prstGeom prst="rect">
            <a:avLst/>
          </a:prstGeom>
        </p:spPr>
      </p:pic>
      <p:pic>
        <p:nvPicPr>
          <p:cNvPr id="16" name="SK-4-img-15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54180" y="2667744"/>
            <a:ext cx="280392" cy="253603"/>
          </a:xfrm>
          <a:prstGeom prst="rect">
            <a:avLst/>
          </a:prstGeom>
        </p:spPr>
      </p:pic>
      <p:pic>
        <p:nvPicPr>
          <p:cNvPr id="17" name="SK-4-img-16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254180" y="1981944"/>
            <a:ext cx="280392" cy="246757"/>
          </a:xfrm>
          <a:prstGeom prst="rect">
            <a:avLst/>
          </a:prstGeom>
        </p:spPr>
      </p:pic>
      <p:pic>
        <p:nvPicPr>
          <p:cNvPr id="18" name="SK-4-img-17" descr="preencode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32290" y="1611511"/>
            <a:ext cx="231577" cy="185142"/>
          </a:xfrm>
          <a:prstGeom prst="rect">
            <a:avLst/>
          </a:prstGeom>
        </p:spPr>
      </p:pic>
      <p:pic>
        <p:nvPicPr>
          <p:cNvPr id="19" name="SK-4-img-18" descr="preencode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87153" y="4999434"/>
            <a:ext cx="280392" cy="260598"/>
          </a:xfrm>
          <a:prstGeom prst="rect">
            <a:avLst/>
          </a:prstGeom>
        </p:spPr>
      </p:pic>
      <p:pic>
        <p:nvPicPr>
          <p:cNvPr id="20" name="SK-4-img-19" descr="preencode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87153" y="4395936"/>
            <a:ext cx="280392" cy="267444"/>
          </a:xfrm>
          <a:prstGeom prst="rect">
            <a:avLst/>
          </a:prstGeom>
        </p:spPr>
      </p:pic>
      <p:pic>
        <p:nvPicPr>
          <p:cNvPr id="21" name="SK-4-img-20" descr="preencode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987153" y="3902125"/>
            <a:ext cx="280392" cy="267444"/>
          </a:xfrm>
          <a:prstGeom prst="rect">
            <a:avLst/>
          </a:prstGeom>
        </p:spPr>
      </p:pic>
      <p:pic>
        <p:nvPicPr>
          <p:cNvPr id="22" name="SK-4-img-21" descr="preencoded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987153" y="3332857"/>
            <a:ext cx="280392" cy="260598"/>
          </a:xfrm>
          <a:prstGeom prst="rect">
            <a:avLst/>
          </a:prstGeom>
        </p:spPr>
      </p:pic>
      <p:pic>
        <p:nvPicPr>
          <p:cNvPr id="23" name="SK-4-img-22" descr="preencoded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987153" y="2564755"/>
            <a:ext cx="280392" cy="267444"/>
          </a:xfrm>
          <a:prstGeom prst="rect">
            <a:avLst/>
          </a:prstGeom>
        </p:spPr>
      </p:pic>
      <p:pic>
        <p:nvPicPr>
          <p:cNvPr id="24" name="SK-4-img-23" descr="preencoded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987153" y="1968103"/>
            <a:ext cx="280392" cy="260598"/>
          </a:xfrm>
          <a:prstGeom prst="rect">
            <a:avLst/>
          </a:prstGeom>
        </p:spPr>
      </p:pic>
      <p:pic>
        <p:nvPicPr>
          <p:cNvPr id="25" name="SK-4-img-24" descr="preencoded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182267" y="1604665"/>
            <a:ext cx="219373" cy="185142"/>
          </a:xfrm>
          <a:prstGeom prst="rect">
            <a:avLst/>
          </a:prstGeom>
        </p:spPr>
      </p:pic>
      <p:pic>
        <p:nvPicPr>
          <p:cNvPr id="26" name="SK-4-img-25" descr="preencoded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877467" y="1611511"/>
            <a:ext cx="243780" cy="185142"/>
          </a:xfrm>
          <a:prstGeom prst="rect">
            <a:avLst/>
          </a:prstGeom>
        </p:spPr>
      </p:pic>
      <p:pic>
        <p:nvPicPr>
          <p:cNvPr id="27" name="SK-4-img-26" descr="preencoded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0" y="3744367"/>
            <a:ext cx="1304479" cy="2976265"/>
          </a:xfrm>
          <a:prstGeom prst="rect">
            <a:avLst/>
          </a:prstGeom>
        </p:spPr>
      </p:pic>
      <p:sp>
        <p:nvSpPr>
          <p:cNvPr id="28" name="SK-4-text-27"/>
          <p:cNvSpPr/>
          <p:nvPr/>
        </p:nvSpPr>
        <p:spPr>
          <a:xfrm>
            <a:off x="410021" y="226219"/>
            <a:ext cx="182761" cy="1741884"/>
          </a:xfrm>
          <a:prstGeom prst="rect">
            <a:avLst/>
          </a:prstGeom>
          <a:noFill/>
          <a:ln/>
        </p:spPr>
        <p:txBody>
          <a:bodyPr vert="vert" wrap="non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99C2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SLIDE 04 / SITE SELECTION</a:t>
            </a:r>
            <a:endParaRPr lang="en-US" sz="900" dirty="0"/>
          </a:p>
        </p:txBody>
      </p:sp>
      <p:sp>
        <p:nvSpPr>
          <p:cNvPr id="29" name="SK-4-text-28"/>
          <p:cNvSpPr/>
          <p:nvPr/>
        </p:nvSpPr>
        <p:spPr>
          <a:xfrm>
            <a:off x="1779984" y="205680"/>
            <a:ext cx="5989320" cy="164455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99C2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MEASURE 18 — CONSTRUCTION GUIDE</a:t>
            </a:r>
            <a:endParaRPr lang="en-US" sz="1200" dirty="0"/>
          </a:p>
        </p:txBody>
      </p:sp>
      <p:sp>
        <p:nvSpPr>
          <p:cNvPr id="30" name="SK-4-text-29"/>
          <p:cNvSpPr/>
          <p:nvPr/>
        </p:nvSpPr>
        <p:spPr>
          <a:xfrm>
            <a:off x="1779984" y="418207"/>
            <a:ext cx="10412016" cy="438894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3150" b="1" dirty="0">
                <a:solidFill>
                  <a:srgbClr val="004027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Site Selection Criteria</a:t>
            </a:r>
            <a:endParaRPr lang="en-US" sz="3150" dirty="0"/>
          </a:p>
        </p:txBody>
      </p:sp>
      <p:sp>
        <p:nvSpPr>
          <p:cNvPr id="31" name="SK-4-text-30"/>
          <p:cNvSpPr/>
          <p:nvPr/>
        </p:nvSpPr>
        <p:spPr>
          <a:xfrm>
            <a:off x="1767780" y="1200150"/>
            <a:ext cx="10424220" cy="191988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350" b="1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Choose the right location — your pond's performance depends on it.</a:t>
            </a:r>
            <a:endParaRPr lang="en-US" sz="1350" dirty="0"/>
          </a:p>
        </p:txBody>
      </p:sp>
      <p:sp>
        <p:nvSpPr>
          <p:cNvPr id="32" name="SK-4-text-31"/>
          <p:cNvSpPr/>
          <p:nvPr/>
        </p:nvSpPr>
        <p:spPr>
          <a:xfrm>
            <a:off x="2499271" y="1604665"/>
            <a:ext cx="2479358" cy="191988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425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IDEAL SITES</a:t>
            </a:r>
            <a:endParaRPr lang="en-US" sz="1425" dirty="0"/>
          </a:p>
        </p:txBody>
      </p:sp>
      <p:sp>
        <p:nvSpPr>
          <p:cNvPr id="33" name="SK-4-text-32"/>
          <p:cNvSpPr/>
          <p:nvPr/>
        </p:nvSpPr>
        <p:spPr>
          <a:xfrm>
            <a:off x="2426196" y="1995636"/>
            <a:ext cx="3185160" cy="164455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4027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Impermeable Soils</a:t>
            </a:r>
            <a:endParaRPr lang="en-US" sz="1200" dirty="0"/>
          </a:p>
        </p:txBody>
      </p:sp>
      <p:sp>
        <p:nvSpPr>
          <p:cNvPr id="34" name="SK-4-text-33"/>
          <p:cNvSpPr/>
          <p:nvPr/>
        </p:nvSpPr>
        <p:spPr>
          <a:xfrm>
            <a:off x="2426196" y="2173932"/>
            <a:ext cx="2657773" cy="308521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1260"/>
              </a:lnSpc>
              <a:buNone/>
            </a:pPr>
            <a:r>
              <a:rPr lang="en-US" sz="1050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Heavy clay or gley soils that hold water</a:t>
            </a:r>
            <a:endParaRPr lang="en-US" sz="1050" dirty="0"/>
          </a:p>
          <a:p>
            <a:pPr marL="0" indent="0" algn="l">
              <a:lnSpc>
                <a:spcPts val="1260"/>
              </a:lnSpc>
              <a:buNone/>
            </a:pPr>
            <a:r>
              <a:rPr lang="en-US" sz="1050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naturally without lining</a:t>
            </a:r>
            <a:endParaRPr lang="en-US" sz="1050" dirty="0"/>
          </a:p>
        </p:txBody>
      </p:sp>
      <p:sp>
        <p:nvSpPr>
          <p:cNvPr id="35" name="SK-4-text-34"/>
          <p:cNvSpPr/>
          <p:nvPr/>
        </p:nvSpPr>
        <p:spPr>
          <a:xfrm>
            <a:off x="2413992" y="2592288"/>
            <a:ext cx="6797040" cy="150763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050" b="1" dirty="0">
                <a:solidFill>
                  <a:srgbClr val="004027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Natural Low Point — topographic depression</a:t>
            </a:r>
            <a:endParaRPr lang="en-US" sz="1050" dirty="0"/>
          </a:p>
        </p:txBody>
      </p:sp>
      <p:sp>
        <p:nvSpPr>
          <p:cNvPr id="36" name="SK-4-text-35"/>
          <p:cNvSpPr/>
          <p:nvPr/>
        </p:nvSpPr>
        <p:spPr>
          <a:xfrm>
            <a:off x="2426196" y="2777430"/>
            <a:ext cx="3194298" cy="473125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1260"/>
              </a:lnSpc>
              <a:buNone/>
            </a:pPr>
            <a:r>
              <a:rPr lang="en-US" sz="1050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where runoff concentrates. Ideally site within</a:t>
            </a:r>
            <a:endParaRPr lang="en-US" sz="1050" dirty="0"/>
          </a:p>
          <a:p>
            <a:pPr marL="0" indent="0" algn="l">
              <a:lnSpc>
                <a:spcPts val="1260"/>
              </a:lnSpc>
              <a:buNone/>
            </a:pPr>
            <a:r>
              <a:rPr lang="en-US" sz="1050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10-20m of an existing wet area or drain —</a:t>
            </a:r>
            <a:endParaRPr lang="en-US" sz="1050" dirty="0"/>
          </a:p>
          <a:p>
            <a:pPr marL="0" indent="0" algn="l">
              <a:lnSpc>
                <a:spcPts val="1260"/>
              </a:lnSpc>
              <a:buNone/>
            </a:pPr>
            <a:r>
              <a:rPr lang="en-US" sz="1050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allows rapid plant colonisation of the new pond.</a:t>
            </a:r>
            <a:endParaRPr lang="en-US" sz="1050" dirty="0"/>
          </a:p>
        </p:txBody>
      </p:sp>
      <p:sp>
        <p:nvSpPr>
          <p:cNvPr id="37" name="SK-4-text-36"/>
          <p:cNvSpPr/>
          <p:nvPr/>
        </p:nvSpPr>
        <p:spPr>
          <a:xfrm>
            <a:off x="2426196" y="3367236"/>
            <a:ext cx="3550920" cy="164455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4027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Along Flow Pathways</a:t>
            </a:r>
            <a:endParaRPr lang="en-US" sz="1200" dirty="0"/>
          </a:p>
        </p:txBody>
      </p:sp>
      <p:sp>
        <p:nvSpPr>
          <p:cNvPr id="38" name="SK-4-text-37"/>
          <p:cNvSpPr/>
          <p:nvPr/>
        </p:nvSpPr>
        <p:spPr>
          <a:xfrm>
            <a:off x="2426196" y="3538686"/>
            <a:ext cx="2840682" cy="294829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1260"/>
              </a:lnSpc>
              <a:buNone/>
            </a:pPr>
            <a:r>
              <a:rPr lang="en-US" sz="1050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In-line with overland flow from intensively</a:t>
            </a:r>
            <a:endParaRPr lang="en-US" sz="1050" dirty="0"/>
          </a:p>
          <a:p>
            <a:pPr marL="0" indent="0" algn="l">
              <a:lnSpc>
                <a:spcPts val="1260"/>
              </a:lnSpc>
              <a:buNone/>
            </a:pPr>
            <a:r>
              <a:rPr lang="en-US" sz="1050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managed fields</a:t>
            </a:r>
            <a:endParaRPr lang="en-US" sz="1050" dirty="0"/>
          </a:p>
        </p:txBody>
      </p:sp>
      <p:sp>
        <p:nvSpPr>
          <p:cNvPr id="39" name="SK-4-text-38"/>
          <p:cNvSpPr/>
          <p:nvPr/>
        </p:nvSpPr>
        <p:spPr>
          <a:xfrm>
            <a:off x="2426196" y="3929509"/>
            <a:ext cx="5196840" cy="157609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4027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Near Drainage Infrastructure</a:t>
            </a:r>
            <a:endParaRPr lang="en-US" sz="1200" dirty="0"/>
          </a:p>
        </p:txBody>
      </p:sp>
      <p:sp>
        <p:nvSpPr>
          <p:cNvPr id="40" name="SK-4-text-39"/>
          <p:cNvSpPr/>
          <p:nvPr/>
        </p:nvSpPr>
        <p:spPr>
          <a:xfrm>
            <a:off x="2426196" y="4114800"/>
            <a:ext cx="6168390" cy="143917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975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Adjacent to field drains or open channels</a:t>
            </a:r>
            <a:endParaRPr lang="en-US" sz="975" dirty="0"/>
          </a:p>
        </p:txBody>
      </p:sp>
      <p:sp>
        <p:nvSpPr>
          <p:cNvPr id="41" name="SK-4-text-40"/>
          <p:cNvSpPr/>
          <p:nvPr/>
        </p:nvSpPr>
        <p:spPr>
          <a:xfrm>
            <a:off x="2426196" y="4416475"/>
            <a:ext cx="4831080" cy="150763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4027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Accessible for Maintenance</a:t>
            </a:r>
            <a:endParaRPr lang="en-US" sz="1200" dirty="0"/>
          </a:p>
        </p:txBody>
      </p:sp>
      <p:sp>
        <p:nvSpPr>
          <p:cNvPr id="42" name="SK-4-text-41"/>
          <p:cNvSpPr/>
          <p:nvPr/>
        </p:nvSpPr>
        <p:spPr>
          <a:xfrm>
            <a:off x="2426196" y="4615309"/>
            <a:ext cx="2743200" cy="301675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1260"/>
              </a:lnSpc>
              <a:buNone/>
            </a:pPr>
            <a:r>
              <a:rPr lang="en-US" sz="1050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Machine or foot access without crossing</a:t>
            </a:r>
            <a:endParaRPr lang="en-US" sz="1050" dirty="0"/>
          </a:p>
          <a:p>
            <a:pPr marL="0" indent="0" algn="l">
              <a:lnSpc>
                <a:spcPts val="1260"/>
              </a:lnSpc>
              <a:buNone/>
            </a:pPr>
            <a:r>
              <a:rPr lang="en-US" sz="1050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sensitive ground</a:t>
            </a:r>
            <a:endParaRPr lang="en-US" sz="1050" dirty="0"/>
          </a:p>
        </p:txBody>
      </p:sp>
      <p:sp>
        <p:nvSpPr>
          <p:cNvPr id="43" name="SK-4-text-42"/>
          <p:cNvSpPr/>
          <p:nvPr/>
        </p:nvSpPr>
        <p:spPr>
          <a:xfrm>
            <a:off x="2413992" y="5013127"/>
            <a:ext cx="3096667" cy="582811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1080"/>
              </a:lnSpc>
              <a:buNone/>
            </a:pPr>
            <a:r>
              <a:rPr lang="en-US" sz="900" b="1" dirty="0">
                <a:solidFill>
                  <a:srgbClr val="004027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Two-Stage Construction — consider partial</a:t>
            </a:r>
            <a:endParaRPr lang="en-US" sz="900" dirty="0"/>
          </a:p>
          <a:p>
            <a:pPr marL="0" indent="0" algn="l">
              <a:lnSpc>
                <a:spcPts val="1080"/>
              </a:lnSpc>
              <a:buNone/>
            </a:pPr>
            <a:r>
              <a:rPr lang="en-US" sz="900" b="1" dirty="0">
                <a:solidFill>
                  <a:srgbClr val="004027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installation in Year 1, observe flow paths over</a:t>
            </a:r>
            <a:endParaRPr lang="en-US" sz="900" dirty="0"/>
          </a:p>
          <a:p>
            <a:pPr marL="0" indent="0" algn="l">
              <a:lnSpc>
                <a:spcPts val="1080"/>
              </a:lnSpc>
              <a:buNone/>
            </a:pPr>
            <a:r>
              <a:rPr lang="en-US" sz="900" b="1" dirty="0">
                <a:solidFill>
                  <a:srgbClr val="004027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summer/winter, then complete digging in Year 2</a:t>
            </a:r>
            <a:endParaRPr lang="en-US" sz="900" dirty="0"/>
          </a:p>
          <a:p>
            <a:pPr marL="0" indent="0" algn="l">
              <a:lnSpc>
                <a:spcPts val="1080"/>
              </a:lnSpc>
              <a:buNone/>
            </a:pPr>
            <a:r>
              <a:rPr lang="en-US" sz="900" b="1" dirty="0">
                <a:solidFill>
                  <a:srgbClr val="004027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for best results.</a:t>
            </a:r>
            <a:endParaRPr lang="en-US" sz="900" dirty="0"/>
          </a:p>
        </p:txBody>
      </p:sp>
      <p:sp>
        <p:nvSpPr>
          <p:cNvPr id="44" name="SK-4-text-43"/>
          <p:cNvSpPr/>
          <p:nvPr/>
        </p:nvSpPr>
        <p:spPr>
          <a:xfrm>
            <a:off x="7717482" y="1604665"/>
            <a:ext cx="3130868" cy="191988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425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SITES TO AVOID</a:t>
            </a:r>
            <a:endParaRPr lang="en-US" sz="1425" dirty="0"/>
          </a:p>
        </p:txBody>
      </p:sp>
      <p:sp>
        <p:nvSpPr>
          <p:cNvPr id="45" name="SK-4-text-44"/>
          <p:cNvSpPr/>
          <p:nvPr/>
        </p:nvSpPr>
        <p:spPr>
          <a:xfrm>
            <a:off x="7693075" y="1988790"/>
            <a:ext cx="4498925" cy="178296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4027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Existing Ecological Features</a:t>
            </a:r>
            <a:endParaRPr lang="en-US" sz="1200" dirty="0"/>
          </a:p>
        </p:txBody>
      </p:sp>
      <p:sp>
        <p:nvSpPr>
          <p:cNvPr id="46" name="SK-4-text-45"/>
          <p:cNvSpPr/>
          <p:nvPr/>
        </p:nvSpPr>
        <p:spPr>
          <a:xfrm>
            <a:off x="7693075" y="2194471"/>
            <a:ext cx="2767459" cy="301675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1260"/>
              </a:lnSpc>
              <a:buNone/>
            </a:pPr>
            <a:r>
              <a:rPr lang="en-US" sz="1050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Hedgerows, rush pasture, wet grassland,</a:t>
            </a:r>
            <a:endParaRPr lang="en-US" sz="1050" dirty="0"/>
          </a:p>
          <a:p>
            <a:pPr marL="0" indent="0" algn="l">
              <a:lnSpc>
                <a:spcPts val="1260"/>
              </a:lnSpc>
              <a:buNone/>
            </a:pPr>
            <a:r>
              <a:rPr lang="en-US" sz="1050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or scrub must not be disturbed</a:t>
            </a:r>
            <a:endParaRPr lang="en-US" sz="1050" dirty="0"/>
          </a:p>
        </p:txBody>
      </p:sp>
      <p:sp>
        <p:nvSpPr>
          <p:cNvPr id="47" name="SK-4-text-46"/>
          <p:cNvSpPr/>
          <p:nvPr/>
        </p:nvSpPr>
        <p:spPr>
          <a:xfrm>
            <a:off x="7693075" y="2681436"/>
            <a:ext cx="3368040" cy="17145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4027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Active Floodplains</a:t>
            </a:r>
            <a:endParaRPr lang="en-US" sz="1200" dirty="0"/>
          </a:p>
        </p:txBody>
      </p:sp>
      <p:sp>
        <p:nvSpPr>
          <p:cNvPr id="48" name="SK-4-text-47"/>
          <p:cNvSpPr/>
          <p:nvPr/>
        </p:nvSpPr>
        <p:spPr>
          <a:xfrm>
            <a:off x="7680871" y="2880271"/>
            <a:ext cx="2474863" cy="322213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1260"/>
              </a:lnSpc>
              <a:buNone/>
            </a:pPr>
            <a:r>
              <a:rPr lang="en-US" sz="1050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Will disrupt hydrology and the pond</a:t>
            </a:r>
            <a:endParaRPr lang="en-US" sz="1050" dirty="0"/>
          </a:p>
          <a:p>
            <a:pPr marL="0" indent="0" algn="l">
              <a:lnSpc>
                <a:spcPts val="1260"/>
              </a:lnSpc>
              <a:buNone/>
            </a:pPr>
            <a:r>
              <a:rPr lang="en-US" sz="1050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won't function as designed</a:t>
            </a:r>
            <a:endParaRPr lang="en-US" sz="1050" dirty="0"/>
          </a:p>
        </p:txBody>
      </p:sp>
      <p:sp>
        <p:nvSpPr>
          <p:cNvPr id="49" name="SK-4-text-48"/>
          <p:cNvSpPr/>
          <p:nvPr/>
        </p:nvSpPr>
        <p:spPr>
          <a:xfrm>
            <a:off x="7693075" y="3360390"/>
            <a:ext cx="4498925" cy="178296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4027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Sandy or Free-Draining Soils</a:t>
            </a:r>
            <a:endParaRPr lang="en-US" sz="1200" dirty="0"/>
          </a:p>
        </p:txBody>
      </p:sp>
      <p:sp>
        <p:nvSpPr>
          <p:cNvPr id="50" name="SK-4-text-49"/>
          <p:cNvSpPr/>
          <p:nvPr/>
        </p:nvSpPr>
        <p:spPr>
          <a:xfrm>
            <a:off x="7680871" y="3566071"/>
            <a:ext cx="2438400" cy="301675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1260"/>
              </a:lnSpc>
              <a:buNone/>
            </a:pPr>
            <a:r>
              <a:rPr lang="en-US" sz="1050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Water won't be retained; consider a</a:t>
            </a:r>
            <a:endParaRPr lang="en-US" sz="1050" dirty="0"/>
          </a:p>
          <a:p>
            <a:pPr marL="0" indent="0" algn="l">
              <a:lnSpc>
                <a:spcPts val="1260"/>
              </a:lnSpc>
              <a:buNone/>
            </a:pPr>
            <a:r>
              <a:rPr lang="en-US" sz="1050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willow filter bed instead</a:t>
            </a:r>
            <a:endParaRPr lang="en-US" sz="1050" dirty="0"/>
          </a:p>
        </p:txBody>
      </p:sp>
      <p:sp>
        <p:nvSpPr>
          <p:cNvPr id="51" name="SK-4-text-50"/>
          <p:cNvSpPr/>
          <p:nvPr/>
        </p:nvSpPr>
        <p:spPr>
          <a:xfrm>
            <a:off x="7693075" y="4032498"/>
            <a:ext cx="4404360" cy="178296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4027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Natura 2000 Proximity</a:t>
            </a:r>
            <a:endParaRPr lang="en-US" sz="1200" dirty="0"/>
          </a:p>
        </p:txBody>
      </p:sp>
      <p:sp>
        <p:nvSpPr>
          <p:cNvPr id="52" name="SK-4-text-51"/>
          <p:cNvSpPr/>
          <p:nvPr/>
        </p:nvSpPr>
        <p:spPr>
          <a:xfrm>
            <a:off x="7680871" y="4231332"/>
            <a:ext cx="2901553" cy="322213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1260"/>
              </a:lnSpc>
              <a:buNone/>
            </a:pPr>
            <a:r>
              <a:rPr lang="en-US" sz="1050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SAC, SPA, NHA sites — assess hydrological</a:t>
            </a:r>
            <a:endParaRPr lang="en-US" sz="1050" dirty="0"/>
          </a:p>
          <a:p>
            <a:pPr marL="0" indent="0" algn="l">
              <a:lnSpc>
                <a:spcPts val="1260"/>
              </a:lnSpc>
              <a:buNone/>
            </a:pPr>
            <a:r>
              <a:rPr lang="en-US" sz="1050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connectivity before proceeding</a:t>
            </a:r>
            <a:endParaRPr lang="en-US" sz="1050" dirty="0"/>
          </a:p>
        </p:txBody>
      </p:sp>
      <p:sp>
        <p:nvSpPr>
          <p:cNvPr id="53" name="SK-4-text-52"/>
          <p:cNvSpPr/>
          <p:nvPr/>
        </p:nvSpPr>
        <p:spPr>
          <a:xfrm>
            <a:off x="7693075" y="4683919"/>
            <a:ext cx="3368040" cy="157609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4027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Near Private Wells</a:t>
            </a:r>
            <a:endParaRPr lang="en-US" sz="1200" dirty="0"/>
          </a:p>
        </p:txBody>
      </p:sp>
      <p:sp>
        <p:nvSpPr>
          <p:cNvPr id="54" name="SK-4-text-53"/>
          <p:cNvSpPr/>
          <p:nvPr/>
        </p:nvSpPr>
        <p:spPr>
          <a:xfrm>
            <a:off x="7680871" y="4882753"/>
            <a:ext cx="2560290" cy="322213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1260"/>
              </a:lnSpc>
              <a:buNone/>
            </a:pPr>
            <a:r>
              <a:rPr lang="en-US" sz="1050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Do not site upslope of drinking water</a:t>
            </a:r>
            <a:endParaRPr lang="en-US" sz="1050" dirty="0"/>
          </a:p>
          <a:p>
            <a:pPr marL="0" indent="0" algn="l">
              <a:lnSpc>
                <a:spcPts val="1260"/>
              </a:lnSpc>
              <a:buNone/>
            </a:pPr>
            <a:r>
              <a:rPr lang="en-US" sz="1050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sources or private wells</a:t>
            </a:r>
            <a:endParaRPr lang="en-US" sz="1050" dirty="0"/>
          </a:p>
        </p:txBody>
      </p:sp>
      <p:sp>
        <p:nvSpPr>
          <p:cNvPr id="55" name="SK-4-text-54"/>
          <p:cNvSpPr/>
          <p:nvPr/>
        </p:nvSpPr>
        <p:spPr>
          <a:xfrm>
            <a:off x="1779984" y="5938986"/>
            <a:ext cx="1133773" cy="329059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1320"/>
              </a:lnSpc>
              <a:buNone/>
            </a:pPr>
            <a:r>
              <a:rPr lang="en-US" sz="1200" b="1" dirty="0">
                <a:solidFill>
                  <a:srgbClr val="004027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SOIL</a:t>
            </a:r>
            <a:endParaRPr lang="en-US" sz="1200" dirty="0"/>
          </a:p>
          <a:p>
            <a:pPr marL="0" indent="0" algn="l">
              <a:lnSpc>
                <a:spcPts val="1320"/>
              </a:lnSpc>
              <a:buNone/>
            </a:pPr>
            <a:r>
              <a:rPr lang="en-US" sz="1200" b="1" dirty="0">
                <a:solidFill>
                  <a:srgbClr val="004027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SUITABILITY</a:t>
            </a:r>
            <a:endParaRPr lang="en-US" sz="1200" dirty="0"/>
          </a:p>
        </p:txBody>
      </p:sp>
      <p:sp>
        <p:nvSpPr>
          <p:cNvPr id="56" name="SK-4-text-55"/>
          <p:cNvSpPr/>
          <p:nvPr/>
        </p:nvSpPr>
        <p:spPr>
          <a:xfrm>
            <a:off x="3729186" y="5733157"/>
            <a:ext cx="966192" cy="18514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004027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Clay / Gley</a:t>
            </a:r>
            <a:endParaRPr lang="en-US" sz="1200" dirty="0"/>
          </a:p>
        </p:txBody>
      </p:sp>
      <p:sp>
        <p:nvSpPr>
          <p:cNvPr id="57" name="SK-4-text-56"/>
          <p:cNvSpPr/>
          <p:nvPr/>
        </p:nvSpPr>
        <p:spPr>
          <a:xfrm>
            <a:off x="3499098" y="5966371"/>
            <a:ext cx="1414165" cy="294829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155"/>
              </a:lnSpc>
              <a:buNone/>
            </a:pPr>
            <a:r>
              <a:rPr lang="en-US" sz="1050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Proceed — holds water</a:t>
            </a:r>
            <a:endParaRPr lang="en-US" sz="1050" dirty="0"/>
          </a:p>
          <a:p>
            <a:pPr marL="0" indent="0" algn="ctr">
              <a:lnSpc>
                <a:spcPts val="1155"/>
              </a:lnSpc>
              <a:buNone/>
            </a:pPr>
            <a:r>
              <a:rPr lang="en-US" sz="1050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naturally</a:t>
            </a:r>
            <a:endParaRPr lang="en-US" sz="1050" dirty="0"/>
          </a:p>
        </p:txBody>
      </p:sp>
      <p:sp>
        <p:nvSpPr>
          <p:cNvPr id="58" name="SK-4-text-57"/>
          <p:cNvSpPr/>
          <p:nvPr/>
        </p:nvSpPr>
        <p:spPr>
          <a:xfrm>
            <a:off x="3716982" y="6357342"/>
            <a:ext cx="966192" cy="143917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ctr">
              <a:buNone/>
            </a:pPr>
            <a:r>
              <a:rPr lang="en-US" sz="10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EXCELLENT</a:t>
            </a:r>
            <a:endParaRPr lang="en-US" sz="1050" dirty="0"/>
          </a:p>
        </p:txBody>
      </p:sp>
      <p:sp>
        <p:nvSpPr>
          <p:cNvPr id="59" name="SK-4-text-58"/>
          <p:cNvSpPr/>
          <p:nvPr/>
        </p:nvSpPr>
        <p:spPr>
          <a:xfrm>
            <a:off x="5935861" y="5746998"/>
            <a:ext cx="551557" cy="157609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004027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Loam</a:t>
            </a:r>
            <a:endParaRPr lang="en-US" sz="1200" dirty="0"/>
          </a:p>
        </p:txBody>
      </p:sp>
      <p:sp>
        <p:nvSpPr>
          <p:cNvPr id="60" name="SK-4-text-59"/>
          <p:cNvSpPr/>
          <p:nvPr/>
        </p:nvSpPr>
        <p:spPr>
          <a:xfrm>
            <a:off x="5545782" y="5966371"/>
            <a:ext cx="1368475" cy="150763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ctr">
              <a:buNone/>
            </a:pPr>
            <a:r>
              <a:rPr lang="en-US" sz="975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May need clay lining</a:t>
            </a:r>
            <a:endParaRPr lang="en-US" sz="975" dirty="0"/>
          </a:p>
        </p:txBody>
      </p:sp>
      <p:sp>
        <p:nvSpPr>
          <p:cNvPr id="61" name="SK-4-text-60"/>
          <p:cNvSpPr/>
          <p:nvPr/>
        </p:nvSpPr>
        <p:spPr>
          <a:xfrm>
            <a:off x="5935861" y="6357342"/>
            <a:ext cx="563761" cy="143917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ctr">
              <a:buNone/>
            </a:pPr>
            <a:r>
              <a:rPr lang="en-US" sz="10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GOOD</a:t>
            </a:r>
            <a:endParaRPr lang="en-US" sz="1050" dirty="0"/>
          </a:p>
        </p:txBody>
      </p:sp>
      <p:sp>
        <p:nvSpPr>
          <p:cNvPr id="62" name="SK-4-text-61"/>
          <p:cNvSpPr/>
          <p:nvPr/>
        </p:nvSpPr>
        <p:spPr>
          <a:xfrm>
            <a:off x="7691586" y="5746998"/>
            <a:ext cx="1100286" cy="164455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004027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Sandy Loam</a:t>
            </a:r>
            <a:endParaRPr lang="en-US" sz="1200" dirty="0"/>
          </a:p>
        </p:txBody>
      </p:sp>
      <p:sp>
        <p:nvSpPr>
          <p:cNvPr id="63" name="SK-4-text-62"/>
          <p:cNvSpPr/>
          <p:nvPr/>
        </p:nvSpPr>
        <p:spPr>
          <a:xfrm>
            <a:off x="7668667" y="5966371"/>
            <a:ext cx="1158180" cy="281136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155"/>
              </a:lnSpc>
              <a:buNone/>
            </a:pPr>
            <a:r>
              <a:rPr lang="en-US" sz="1050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Lining required or</a:t>
            </a:r>
            <a:endParaRPr lang="en-US" sz="1050" dirty="0"/>
          </a:p>
          <a:p>
            <a:pPr marL="0" indent="0" algn="ctr">
              <a:lnSpc>
                <a:spcPts val="1155"/>
              </a:lnSpc>
              <a:buNone/>
            </a:pPr>
            <a:r>
              <a:rPr lang="en-US" sz="1050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use alternative</a:t>
            </a:r>
            <a:endParaRPr lang="en-US" sz="1050" dirty="0"/>
          </a:p>
        </p:txBody>
      </p:sp>
      <p:sp>
        <p:nvSpPr>
          <p:cNvPr id="64" name="SK-4-text-63"/>
          <p:cNvSpPr/>
          <p:nvPr/>
        </p:nvSpPr>
        <p:spPr>
          <a:xfrm>
            <a:off x="7971979" y="6364188"/>
            <a:ext cx="551557" cy="137071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ctr">
              <a:buNone/>
            </a:pPr>
            <a:r>
              <a:rPr lang="en-US" sz="10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POOR</a:t>
            </a:r>
            <a:endParaRPr lang="en-US" sz="1050" dirty="0"/>
          </a:p>
        </p:txBody>
      </p:sp>
      <p:sp>
        <p:nvSpPr>
          <p:cNvPr id="65" name="SK-4-text-64"/>
          <p:cNvSpPr/>
          <p:nvPr/>
        </p:nvSpPr>
        <p:spPr>
          <a:xfrm>
            <a:off x="9410700" y="5733157"/>
            <a:ext cx="1734294" cy="178296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004027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Peat / Peaty Mineral</a:t>
            </a:r>
            <a:endParaRPr lang="en-US" sz="1200" dirty="0"/>
          </a:p>
        </p:txBody>
      </p:sp>
      <p:sp>
        <p:nvSpPr>
          <p:cNvPr id="66" name="SK-4-text-65"/>
          <p:cNvSpPr/>
          <p:nvPr/>
        </p:nvSpPr>
        <p:spPr>
          <a:xfrm>
            <a:off x="9558486" y="5966371"/>
            <a:ext cx="1450777" cy="281136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155"/>
              </a:lnSpc>
              <a:buNone/>
            </a:pPr>
            <a:r>
              <a:rPr lang="en-US" sz="1050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Check existing habitat</a:t>
            </a:r>
            <a:endParaRPr lang="en-US" sz="1050" dirty="0"/>
          </a:p>
          <a:p>
            <a:pPr marL="0" indent="0" algn="ctr">
              <a:lnSpc>
                <a:spcPts val="1155"/>
              </a:lnSpc>
              <a:buNone/>
            </a:pPr>
            <a:r>
              <a:rPr lang="en-US" sz="1050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value first</a:t>
            </a:r>
            <a:endParaRPr lang="en-US" sz="1050" dirty="0"/>
          </a:p>
        </p:txBody>
      </p:sp>
      <p:sp>
        <p:nvSpPr>
          <p:cNvPr id="67" name="SK-4-text-66"/>
          <p:cNvSpPr/>
          <p:nvPr/>
        </p:nvSpPr>
        <p:spPr>
          <a:xfrm>
            <a:off x="9788575" y="6357342"/>
            <a:ext cx="966192" cy="143917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ctr">
              <a:buNone/>
            </a:pPr>
            <a:r>
              <a:rPr lang="en-US" sz="10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MODERATE</a:t>
            </a:r>
            <a:endParaRPr lang="en-US" sz="10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K-5-img-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K-5-img-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302990"/>
          </a:xfrm>
          <a:prstGeom prst="rect">
            <a:avLst/>
          </a:prstGeom>
        </p:spPr>
      </p:pic>
      <p:pic>
        <p:nvPicPr>
          <p:cNvPr id="4" name="SK-5-img-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038" y="0"/>
            <a:ext cx="9525" cy="1302990"/>
          </a:xfrm>
          <a:prstGeom prst="rect">
            <a:avLst/>
          </a:prstGeom>
        </p:spPr>
      </p:pic>
      <p:pic>
        <p:nvPicPr>
          <p:cNvPr id="5" name="SK-5-img-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859" y="1056084"/>
            <a:ext cx="950863" cy="102840"/>
          </a:xfrm>
          <a:prstGeom prst="rect">
            <a:avLst/>
          </a:prstGeom>
        </p:spPr>
      </p:pic>
      <p:pic>
        <p:nvPicPr>
          <p:cNvPr id="6" name="SK-5-img-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97294" y="233065"/>
            <a:ext cx="1304479" cy="966936"/>
          </a:xfrm>
          <a:prstGeom prst="rect">
            <a:avLst/>
          </a:prstGeom>
        </p:spPr>
      </p:pic>
      <p:pic>
        <p:nvPicPr>
          <p:cNvPr id="7" name="SK-5-img-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618357"/>
            <a:ext cx="548580" cy="1248073"/>
          </a:xfrm>
          <a:prstGeom prst="rect">
            <a:avLst/>
          </a:prstGeom>
        </p:spPr>
      </p:pic>
      <p:pic>
        <p:nvPicPr>
          <p:cNvPr id="8" name="SK-5-img-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0353" y="6565106"/>
            <a:ext cx="4876800" cy="9525"/>
          </a:xfrm>
          <a:prstGeom prst="rect">
            <a:avLst/>
          </a:prstGeom>
        </p:spPr>
      </p:pic>
      <p:pic>
        <p:nvPicPr>
          <p:cNvPr id="9" name="SK-5-img-8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192" y="4587925"/>
            <a:ext cx="11045953" cy="1626953"/>
          </a:xfrm>
          <a:prstGeom prst="rect">
            <a:avLst/>
          </a:prstGeom>
        </p:spPr>
      </p:pic>
      <p:pic>
        <p:nvPicPr>
          <p:cNvPr id="10" name="SK-5-img-9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5192" y="4587925"/>
            <a:ext cx="11045953" cy="309896"/>
          </a:xfrm>
          <a:prstGeom prst="rect">
            <a:avLst/>
          </a:prstGeom>
        </p:spPr>
      </p:pic>
      <p:pic>
        <p:nvPicPr>
          <p:cNvPr id="11" name="SK-5-img-10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5192" y="4897820"/>
            <a:ext cx="2650945" cy="309896"/>
          </a:xfrm>
          <a:prstGeom prst="rect">
            <a:avLst/>
          </a:prstGeom>
        </p:spPr>
      </p:pic>
      <p:pic>
        <p:nvPicPr>
          <p:cNvPr id="12" name="SK-5-img-11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36137" y="4897820"/>
            <a:ext cx="2430082" cy="309896"/>
          </a:xfrm>
          <a:prstGeom prst="rect">
            <a:avLst/>
          </a:prstGeom>
        </p:spPr>
      </p:pic>
      <p:pic>
        <p:nvPicPr>
          <p:cNvPr id="13" name="SK-5-img-12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66220" y="4897820"/>
            <a:ext cx="2430083" cy="309896"/>
          </a:xfrm>
          <a:prstGeom prst="rect">
            <a:avLst/>
          </a:prstGeom>
        </p:spPr>
      </p:pic>
      <p:pic>
        <p:nvPicPr>
          <p:cNvPr id="14" name="SK-5-img-13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96303" y="4897820"/>
            <a:ext cx="3534842" cy="309896"/>
          </a:xfrm>
          <a:prstGeom prst="rect">
            <a:avLst/>
          </a:prstGeom>
        </p:spPr>
      </p:pic>
      <p:pic>
        <p:nvPicPr>
          <p:cNvPr id="15" name="SK-5-img-14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5192" y="5543437"/>
            <a:ext cx="11045953" cy="335720"/>
          </a:xfrm>
          <a:prstGeom prst="rect">
            <a:avLst/>
          </a:prstGeom>
        </p:spPr>
      </p:pic>
      <p:pic>
        <p:nvPicPr>
          <p:cNvPr id="16" name="SK-5-img-15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521380" y="6439644"/>
            <a:ext cx="182761" cy="246757"/>
          </a:xfrm>
          <a:prstGeom prst="rect">
            <a:avLst/>
          </a:prstGeom>
        </p:spPr>
      </p:pic>
      <p:pic>
        <p:nvPicPr>
          <p:cNvPr id="17" name="SK-5-img-16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2988" y="6425803"/>
            <a:ext cx="280392" cy="274290"/>
          </a:xfrm>
          <a:prstGeom prst="rect">
            <a:avLst/>
          </a:prstGeom>
        </p:spPr>
      </p:pic>
      <p:pic>
        <p:nvPicPr>
          <p:cNvPr id="18" name="SK-5-img-17" descr="preencode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29059" y="1604665"/>
            <a:ext cx="11655475" cy="2537371"/>
          </a:xfrm>
          <a:prstGeom prst="rect">
            <a:avLst/>
          </a:prstGeom>
        </p:spPr>
      </p:pic>
      <p:sp>
        <p:nvSpPr>
          <p:cNvPr id="19" name="SK-5-text-18"/>
          <p:cNvSpPr/>
          <p:nvPr/>
        </p:nvSpPr>
        <p:spPr>
          <a:xfrm>
            <a:off x="542330" y="4587925"/>
            <a:ext cx="11112628" cy="309896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20"/>
              </a:lnSpc>
              <a:buNone/>
            </a:pPr>
            <a:r>
              <a:rPr lang="en-US" sz="1350" b="1" dirty="0">
                <a:solidFill>
                  <a:srgbClr val="FFFFFF"/>
                </a:solidFill>
              </a:rPr>
              <a:t>POND ZONE SUMMARY TABLE</a:t>
            </a:r>
            <a:endParaRPr lang="en-US" sz="1350" dirty="0"/>
          </a:p>
        </p:txBody>
      </p:sp>
      <p:sp>
        <p:nvSpPr>
          <p:cNvPr id="20" name="SK-5-text-19"/>
          <p:cNvSpPr/>
          <p:nvPr/>
        </p:nvSpPr>
        <p:spPr>
          <a:xfrm>
            <a:off x="539948" y="4897820"/>
            <a:ext cx="2722383" cy="309896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710"/>
              </a:lnSpc>
              <a:buNone/>
            </a:pPr>
            <a:r>
              <a:rPr lang="en-US" sz="1425" b="1" dirty="0">
                <a:solidFill>
                  <a:srgbClr val="FFFFFF"/>
                </a:solidFill>
              </a:rPr>
              <a:t>Zone</a:t>
            </a:r>
            <a:endParaRPr lang="en-US" sz="1425" dirty="0"/>
          </a:p>
        </p:txBody>
      </p:sp>
      <p:sp>
        <p:nvSpPr>
          <p:cNvPr id="21" name="SK-5-text-20"/>
          <p:cNvSpPr/>
          <p:nvPr/>
        </p:nvSpPr>
        <p:spPr>
          <a:xfrm>
            <a:off x="3190894" y="4897820"/>
            <a:ext cx="2501520" cy="309896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710"/>
              </a:lnSpc>
              <a:buNone/>
            </a:pPr>
            <a:r>
              <a:rPr lang="en-US" sz="1425" b="1" dirty="0">
                <a:solidFill>
                  <a:srgbClr val="FFFFFF"/>
                </a:solidFill>
              </a:rPr>
              <a:t>Depth</a:t>
            </a:r>
            <a:endParaRPr lang="en-US" sz="1425" dirty="0"/>
          </a:p>
        </p:txBody>
      </p:sp>
      <p:sp>
        <p:nvSpPr>
          <p:cNvPr id="22" name="SK-5-text-21"/>
          <p:cNvSpPr/>
          <p:nvPr/>
        </p:nvSpPr>
        <p:spPr>
          <a:xfrm>
            <a:off x="5620976" y="4897820"/>
            <a:ext cx="2501521" cy="309896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710"/>
              </a:lnSpc>
              <a:buNone/>
            </a:pPr>
            <a:r>
              <a:rPr lang="en-US" sz="1425" b="1" dirty="0">
                <a:solidFill>
                  <a:srgbClr val="FFFFFF"/>
                </a:solidFill>
              </a:rPr>
              <a:t>Area</a:t>
            </a:r>
            <a:endParaRPr lang="en-US" sz="1425" dirty="0"/>
          </a:p>
        </p:txBody>
      </p:sp>
      <p:sp>
        <p:nvSpPr>
          <p:cNvPr id="23" name="SK-5-text-22"/>
          <p:cNvSpPr/>
          <p:nvPr/>
        </p:nvSpPr>
        <p:spPr>
          <a:xfrm>
            <a:off x="8051059" y="4897820"/>
            <a:ext cx="3606279" cy="309896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710"/>
              </a:lnSpc>
              <a:buNone/>
            </a:pPr>
            <a:r>
              <a:rPr lang="en-US" sz="1425" b="1" dirty="0">
                <a:solidFill>
                  <a:srgbClr val="FFFFFF"/>
                </a:solidFill>
              </a:rPr>
              <a:t>Location</a:t>
            </a:r>
            <a:endParaRPr lang="en-US" sz="1425" dirty="0"/>
          </a:p>
        </p:txBody>
      </p:sp>
      <p:sp>
        <p:nvSpPr>
          <p:cNvPr id="24" name="SK-5-text-23"/>
          <p:cNvSpPr/>
          <p:nvPr/>
        </p:nvSpPr>
        <p:spPr>
          <a:xfrm>
            <a:off x="539948" y="5207716"/>
            <a:ext cx="2550933" cy="335721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710"/>
              </a:lnSpc>
              <a:buNone/>
            </a:pPr>
            <a:r>
              <a:rPr lang="en-US" sz="1425" b="1" dirty="0">
                <a:solidFill>
                  <a:srgbClr val="0B452E"/>
                </a:solidFill>
              </a:rPr>
              <a:t>Silt Trap</a:t>
            </a:r>
            <a:endParaRPr lang="en-US" sz="1425" dirty="0"/>
          </a:p>
        </p:txBody>
      </p:sp>
      <p:sp>
        <p:nvSpPr>
          <p:cNvPr id="25" name="SK-5-text-24"/>
          <p:cNvSpPr/>
          <p:nvPr/>
        </p:nvSpPr>
        <p:spPr>
          <a:xfrm>
            <a:off x="3190894" y="5207716"/>
            <a:ext cx="2330070" cy="335721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710"/>
              </a:lnSpc>
              <a:buNone/>
            </a:pPr>
            <a:r>
              <a:rPr lang="en-US" sz="1425" dirty="0">
                <a:solidFill>
                  <a:srgbClr val="0B452E"/>
                </a:solidFill>
              </a:rPr>
              <a:t>20–30 cm</a:t>
            </a:r>
            <a:endParaRPr lang="en-US" sz="1425" dirty="0"/>
          </a:p>
        </p:txBody>
      </p:sp>
      <p:sp>
        <p:nvSpPr>
          <p:cNvPr id="26" name="SK-5-text-25"/>
          <p:cNvSpPr/>
          <p:nvPr/>
        </p:nvSpPr>
        <p:spPr>
          <a:xfrm>
            <a:off x="5620976" y="5207716"/>
            <a:ext cx="2330071" cy="335721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710"/>
              </a:lnSpc>
              <a:buNone/>
            </a:pPr>
            <a:r>
              <a:rPr lang="en-US" sz="1425" dirty="0">
                <a:solidFill>
                  <a:srgbClr val="0B452E"/>
                </a:solidFill>
              </a:rPr>
              <a:t>≥ 20%</a:t>
            </a:r>
            <a:endParaRPr lang="en-US" sz="1425" dirty="0"/>
          </a:p>
        </p:txBody>
      </p:sp>
      <p:sp>
        <p:nvSpPr>
          <p:cNvPr id="27" name="SK-5-text-26"/>
          <p:cNvSpPr/>
          <p:nvPr/>
        </p:nvSpPr>
        <p:spPr>
          <a:xfrm>
            <a:off x="8051059" y="5207716"/>
            <a:ext cx="3434829" cy="335721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710"/>
              </a:lnSpc>
              <a:buNone/>
            </a:pPr>
            <a:r>
              <a:rPr lang="en-US" sz="1425" dirty="0">
                <a:solidFill>
                  <a:srgbClr val="0B452E"/>
                </a:solidFill>
              </a:rPr>
              <a:t>At inlet — must be planted</a:t>
            </a:r>
            <a:endParaRPr lang="en-US" sz="1425" dirty="0"/>
          </a:p>
        </p:txBody>
      </p:sp>
      <p:sp>
        <p:nvSpPr>
          <p:cNvPr id="28" name="SK-5-text-27"/>
          <p:cNvSpPr/>
          <p:nvPr/>
        </p:nvSpPr>
        <p:spPr>
          <a:xfrm>
            <a:off x="539948" y="5543437"/>
            <a:ext cx="2550933" cy="33572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710"/>
              </a:lnSpc>
              <a:buNone/>
            </a:pPr>
            <a:r>
              <a:rPr lang="en-US" sz="1425" b="1" dirty="0">
                <a:solidFill>
                  <a:srgbClr val="0B452E"/>
                </a:solidFill>
              </a:rPr>
              <a:t>Mosaic Shelf / Steps</a:t>
            </a:r>
            <a:endParaRPr lang="en-US" sz="1425" dirty="0"/>
          </a:p>
        </p:txBody>
      </p:sp>
      <p:sp>
        <p:nvSpPr>
          <p:cNvPr id="29" name="SK-5-text-28"/>
          <p:cNvSpPr/>
          <p:nvPr/>
        </p:nvSpPr>
        <p:spPr>
          <a:xfrm>
            <a:off x="3190894" y="5543437"/>
            <a:ext cx="2330070" cy="33572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710"/>
              </a:lnSpc>
              <a:buNone/>
            </a:pPr>
            <a:r>
              <a:rPr lang="en-US" sz="1425" dirty="0">
                <a:solidFill>
                  <a:srgbClr val="0B452E"/>
                </a:solidFill>
              </a:rPr>
              <a:t>1–50 cm</a:t>
            </a:r>
            <a:endParaRPr lang="en-US" sz="1425" dirty="0"/>
          </a:p>
        </p:txBody>
      </p:sp>
      <p:sp>
        <p:nvSpPr>
          <p:cNvPr id="30" name="SK-5-text-29"/>
          <p:cNvSpPr/>
          <p:nvPr/>
        </p:nvSpPr>
        <p:spPr>
          <a:xfrm>
            <a:off x="5620976" y="5543437"/>
            <a:ext cx="2330071" cy="33572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710"/>
              </a:lnSpc>
              <a:buNone/>
            </a:pPr>
            <a:r>
              <a:rPr lang="en-US" sz="1425" dirty="0">
                <a:solidFill>
                  <a:srgbClr val="0B452E"/>
                </a:solidFill>
              </a:rPr>
              <a:t>~ 60%</a:t>
            </a:r>
            <a:endParaRPr lang="en-US" sz="1425" dirty="0"/>
          </a:p>
        </p:txBody>
      </p:sp>
      <p:sp>
        <p:nvSpPr>
          <p:cNvPr id="31" name="SK-5-text-30"/>
          <p:cNvSpPr/>
          <p:nvPr/>
        </p:nvSpPr>
        <p:spPr>
          <a:xfrm>
            <a:off x="8051059" y="5543437"/>
            <a:ext cx="3434829" cy="33572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710"/>
              </a:lnSpc>
              <a:buNone/>
            </a:pPr>
            <a:r>
              <a:rPr lang="en-US" sz="1425" dirty="0">
                <a:solidFill>
                  <a:srgbClr val="0B452E"/>
                </a:solidFill>
              </a:rPr>
              <a:t>Throughout — ridges &amp; bumps</a:t>
            </a:r>
            <a:endParaRPr lang="en-US" sz="1425" dirty="0"/>
          </a:p>
        </p:txBody>
      </p:sp>
      <p:sp>
        <p:nvSpPr>
          <p:cNvPr id="32" name="SK-5-text-31"/>
          <p:cNvSpPr/>
          <p:nvPr/>
        </p:nvSpPr>
        <p:spPr>
          <a:xfrm>
            <a:off x="539948" y="5879157"/>
            <a:ext cx="2550933" cy="33572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710"/>
              </a:lnSpc>
              <a:buNone/>
            </a:pPr>
            <a:r>
              <a:rPr lang="en-US" sz="1425" b="1" dirty="0">
                <a:solidFill>
                  <a:srgbClr val="0B452E"/>
                </a:solidFill>
              </a:rPr>
              <a:t>Deeper Open Water</a:t>
            </a:r>
            <a:endParaRPr lang="en-US" sz="1425" dirty="0"/>
          </a:p>
        </p:txBody>
      </p:sp>
      <p:sp>
        <p:nvSpPr>
          <p:cNvPr id="33" name="SK-5-text-32"/>
          <p:cNvSpPr/>
          <p:nvPr/>
        </p:nvSpPr>
        <p:spPr>
          <a:xfrm>
            <a:off x="3190894" y="5879157"/>
            <a:ext cx="2330070" cy="33572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710"/>
              </a:lnSpc>
              <a:buNone/>
            </a:pPr>
            <a:r>
              <a:rPr lang="en-US" sz="1425" dirty="0">
                <a:solidFill>
                  <a:srgbClr val="0B452E"/>
                </a:solidFill>
              </a:rPr>
              <a:t>50–90 cm</a:t>
            </a:r>
            <a:endParaRPr lang="en-US" sz="1425" dirty="0"/>
          </a:p>
        </p:txBody>
      </p:sp>
      <p:sp>
        <p:nvSpPr>
          <p:cNvPr id="34" name="SK-5-text-33"/>
          <p:cNvSpPr/>
          <p:nvPr/>
        </p:nvSpPr>
        <p:spPr>
          <a:xfrm>
            <a:off x="5620976" y="5879157"/>
            <a:ext cx="2330071" cy="33572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710"/>
              </a:lnSpc>
              <a:buNone/>
            </a:pPr>
            <a:r>
              <a:rPr lang="en-US" sz="1425" dirty="0">
                <a:solidFill>
                  <a:srgbClr val="0B452E"/>
                </a:solidFill>
              </a:rPr>
              <a:t>≤ 20%</a:t>
            </a:r>
            <a:endParaRPr lang="en-US" sz="1425" dirty="0"/>
          </a:p>
        </p:txBody>
      </p:sp>
      <p:sp>
        <p:nvSpPr>
          <p:cNvPr id="35" name="SK-5-text-34"/>
          <p:cNvSpPr/>
          <p:nvPr/>
        </p:nvSpPr>
        <p:spPr>
          <a:xfrm>
            <a:off x="8051059" y="5879157"/>
            <a:ext cx="3434829" cy="33572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710"/>
              </a:lnSpc>
              <a:buNone/>
            </a:pPr>
            <a:r>
              <a:rPr lang="en-US" sz="1425" dirty="0">
                <a:solidFill>
                  <a:srgbClr val="0B452E"/>
                </a:solidFill>
              </a:rPr>
              <a:t>Throughout — limited</a:t>
            </a:r>
            <a:endParaRPr lang="en-US" sz="1425" dirty="0"/>
          </a:p>
        </p:txBody>
      </p:sp>
      <p:sp>
        <p:nvSpPr>
          <p:cNvPr id="36" name="SK-5-text-35"/>
          <p:cNvSpPr/>
          <p:nvPr/>
        </p:nvSpPr>
        <p:spPr>
          <a:xfrm>
            <a:off x="609600" y="260598"/>
            <a:ext cx="6460807" cy="198834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425" b="1" dirty="0">
                <a:solidFill>
                  <a:srgbClr val="B5D33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MEASURE 18 — TECHNICAL SPECS</a:t>
            </a:r>
            <a:endParaRPr lang="en-US" sz="1425" dirty="0"/>
          </a:p>
        </p:txBody>
      </p:sp>
      <p:sp>
        <p:nvSpPr>
          <p:cNvPr id="37" name="SK-5-text-36"/>
          <p:cNvSpPr/>
          <p:nvPr/>
        </p:nvSpPr>
        <p:spPr>
          <a:xfrm>
            <a:off x="609600" y="555427"/>
            <a:ext cx="9791700" cy="418207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30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Design and Dimensions</a:t>
            </a:r>
            <a:endParaRPr lang="en-US" sz="3000" dirty="0"/>
          </a:p>
        </p:txBody>
      </p:sp>
      <p:sp>
        <p:nvSpPr>
          <p:cNvPr id="38" name="SK-5-text-37"/>
          <p:cNvSpPr/>
          <p:nvPr/>
        </p:nvSpPr>
        <p:spPr>
          <a:xfrm>
            <a:off x="3741390" y="4203948"/>
            <a:ext cx="4209157" cy="191988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708C4B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Pond zones per Georgina Mooney / O’Rourke &amp; Loughran (2024)</a:t>
            </a:r>
            <a:endParaRPr lang="en-US" sz="1200" dirty="0"/>
          </a:p>
        </p:txBody>
      </p:sp>
      <p:sp>
        <p:nvSpPr>
          <p:cNvPr id="39" name="SK-5-text-38"/>
          <p:cNvSpPr/>
          <p:nvPr/>
        </p:nvSpPr>
        <p:spPr>
          <a:xfrm>
            <a:off x="902196" y="6494413"/>
            <a:ext cx="9944100" cy="164455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050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Source: Georgina Mooney, UCD / Farming for Water EIP (2026)</a:t>
            </a:r>
            <a:endParaRPr lang="en-US" sz="1050" dirty="0"/>
          </a:p>
        </p:txBody>
      </p:sp>
      <p:sp>
        <p:nvSpPr>
          <p:cNvPr id="40" name="SK-5-text-39"/>
          <p:cNvSpPr/>
          <p:nvPr/>
        </p:nvSpPr>
        <p:spPr>
          <a:xfrm>
            <a:off x="9904214" y="6480721"/>
            <a:ext cx="1495127" cy="178296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r">
              <a:buNone/>
            </a:pPr>
            <a:r>
              <a:rPr lang="en-US" sz="1275" b="1" dirty="0">
                <a:solidFill>
                  <a:srgbClr val="004D3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farmingforwater.ie</a:t>
            </a:r>
            <a:endParaRPr lang="en-US" sz="1275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K-6-img-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K-6-img-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341090" cy="6858000"/>
          </a:xfrm>
          <a:prstGeom prst="rect">
            <a:avLst/>
          </a:prstGeom>
        </p:spPr>
      </p:pic>
      <p:pic>
        <p:nvPicPr>
          <p:cNvPr id="4" name="SK-6-img-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79555"/>
            <a:ext cx="12192000" cy="178296"/>
          </a:xfrm>
          <a:prstGeom prst="rect">
            <a:avLst/>
          </a:prstGeom>
        </p:spPr>
      </p:pic>
      <p:pic>
        <p:nvPicPr>
          <p:cNvPr id="5" name="SK-6-img-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5890" y="1049238"/>
            <a:ext cx="975271" cy="95994"/>
          </a:xfrm>
          <a:prstGeom prst="rect">
            <a:avLst/>
          </a:prstGeom>
        </p:spPr>
      </p:pic>
      <p:pic>
        <p:nvPicPr>
          <p:cNvPr id="6" name="SK-6-img-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5890" y="1179463"/>
            <a:ext cx="10168086" cy="1227534"/>
          </a:xfrm>
          <a:prstGeom prst="rect">
            <a:avLst/>
          </a:prstGeom>
        </p:spPr>
      </p:pic>
      <p:pic>
        <p:nvPicPr>
          <p:cNvPr id="7" name="SK-6-img-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5890" y="2743200"/>
            <a:ext cx="2279898" cy="3339703"/>
          </a:xfrm>
          <a:prstGeom prst="rect">
            <a:avLst/>
          </a:prstGeom>
        </p:spPr>
      </p:pic>
      <p:pic>
        <p:nvPicPr>
          <p:cNvPr id="8" name="SK-6-img-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93977" y="2743200"/>
            <a:ext cx="2279898" cy="3339703"/>
          </a:xfrm>
          <a:prstGeom prst="rect">
            <a:avLst/>
          </a:prstGeom>
        </p:spPr>
      </p:pic>
      <p:pic>
        <p:nvPicPr>
          <p:cNvPr id="9" name="SK-6-img-8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42063" y="2743200"/>
            <a:ext cx="2279898" cy="3339703"/>
          </a:xfrm>
          <a:prstGeom prst="rect">
            <a:avLst/>
          </a:prstGeom>
        </p:spPr>
      </p:pic>
      <p:pic>
        <p:nvPicPr>
          <p:cNvPr id="10" name="SK-6-img-9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90298" y="2743200"/>
            <a:ext cx="2279898" cy="3339703"/>
          </a:xfrm>
          <a:prstGeom prst="rect">
            <a:avLst/>
          </a:prstGeom>
        </p:spPr>
      </p:pic>
      <p:pic>
        <p:nvPicPr>
          <p:cNvPr id="11" name="SK-6-img-10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48086" y="2571750"/>
            <a:ext cx="463153" cy="425053"/>
          </a:xfrm>
          <a:prstGeom prst="rect">
            <a:avLst/>
          </a:prstGeom>
        </p:spPr>
      </p:pic>
      <p:pic>
        <p:nvPicPr>
          <p:cNvPr id="12" name="SK-6-img-11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83969" y="2571750"/>
            <a:ext cx="463153" cy="425053"/>
          </a:xfrm>
          <a:prstGeom prst="rect">
            <a:avLst/>
          </a:prstGeom>
        </p:spPr>
      </p:pic>
      <p:pic>
        <p:nvPicPr>
          <p:cNvPr id="13" name="SK-6-img-12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32055" y="2571750"/>
            <a:ext cx="463153" cy="425053"/>
          </a:xfrm>
          <a:prstGeom prst="rect">
            <a:avLst/>
          </a:prstGeom>
        </p:spPr>
      </p:pic>
      <p:pic>
        <p:nvPicPr>
          <p:cNvPr id="14" name="SK-6-img-13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8086" y="2571750"/>
            <a:ext cx="463153" cy="425053"/>
          </a:xfrm>
          <a:prstGeom prst="rect">
            <a:avLst/>
          </a:prstGeom>
        </p:spPr>
      </p:pic>
      <p:pic>
        <p:nvPicPr>
          <p:cNvPr id="15" name="SK-6-img-14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11374" y="2757336"/>
            <a:ext cx="53882" cy="53882"/>
          </a:xfrm>
          <a:prstGeom prst="rect">
            <a:avLst/>
          </a:prstGeom>
        </p:spPr>
      </p:pic>
      <p:pic>
        <p:nvPicPr>
          <p:cNvPr id="16" name="SK-6-img-15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47256" y="2757336"/>
            <a:ext cx="53882" cy="53882"/>
          </a:xfrm>
          <a:prstGeom prst="rect">
            <a:avLst/>
          </a:prstGeom>
        </p:spPr>
      </p:pic>
      <p:pic>
        <p:nvPicPr>
          <p:cNvPr id="17" name="SK-6-img-16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95343" y="2757336"/>
            <a:ext cx="53882" cy="53882"/>
          </a:xfrm>
          <a:prstGeom prst="rect">
            <a:avLst/>
          </a:prstGeom>
        </p:spPr>
      </p:pic>
      <p:pic>
        <p:nvPicPr>
          <p:cNvPr id="18" name="SK-6-img-17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48173" y="4576316"/>
            <a:ext cx="1475184" cy="9525"/>
          </a:xfrm>
          <a:prstGeom prst="rect">
            <a:avLst/>
          </a:prstGeom>
        </p:spPr>
      </p:pic>
      <p:pic>
        <p:nvPicPr>
          <p:cNvPr id="19" name="SK-6-img-18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96259" y="4576316"/>
            <a:ext cx="1475184" cy="9525"/>
          </a:xfrm>
          <a:prstGeom prst="rect">
            <a:avLst/>
          </a:prstGeom>
        </p:spPr>
      </p:pic>
      <p:pic>
        <p:nvPicPr>
          <p:cNvPr id="20" name="SK-6-img-19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44494" y="4576316"/>
            <a:ext cx="1475184" cy="9525"/>
          </a:xfrm>
          <a:prstGeom prst="rect">
            <a:avLst/>
          </a:prstGeom>
        </p:spPr>
      </p:pic>
      <p:pic>
        <p:nvPicPr>
          <p:cNvPr id="21" name="SK-6-img-20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92580" y="4576316"/>
            <a:ext cx="1475184" cy="9525"/>
          </a:xfrm>
          <a:prstGeom prst="rect">
            <a:avLst/>
          </a:prstGeom>
        </p:spPr>
      </p:pic>
      <p:pic>
        <p:nvPicPr>
          <p:cNvPr id="22" name="SK-6-img-21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61177" y="6213277"/>
            <a:ext cx="3352800" cy="404515"/>
          </a:xfrm>
          <a:prstGeom prst="rect">
            <a:avLst/>
          </a:prstGeom>
        </p:spPr>
      </p:pic>
      <p:pic>
        <p:nvPicPr>
          <p:cNvPr id="23" name="SK-6-img-22" descr="preencode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461177" y="6213277"/>
            <a:ext cx="85279" cy="404515"/>
          </a:xfrm>
          <a:prstGeom prst="rect">
            <a:avLst/>
          </a:prstGeom>
        </p:spPr>
      </p:pic>
      <p:pic>
        <p:nvPicPr>
          <p:cNvPr id="24" name="SK-6-img-23" descr="preencode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607475" y="6247507"/>
            <a:ext cx="292596" cy="212527"/>
          </a:xfrm>
          <a:prstGeom prst="rect">
            <a:avLst/>
          </a:prstGeom>
        </p:spPr>
      </p:pic>
      <p:pic>
        <p:nvPicPr>
          <p:cNvPr id="25" name="SK-6-img-24" descr="preencode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375577" y="3236863"/>
            <a:ext cx="2291953" cy="761107"/>
          </a:xfrm>
          <a:prstGeom prst="rect">
            <a:avLst/>
          </a:prstGeom>
        </p:spPr>
      </p:pic>
      <p:pic>
        <p:nvPicPr>
          <p:cNvPr id="26" name="SK-6-img-25" descr="preencode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827490" y="3003798"/>
            <a:ext cx="1962894" cy="1001167"/>
          </a:xfrm>
          <a:prstGeom prst="rect">
            <a:avLst/>
          </a:prstGeom>
        </p:spPr>
      </p:pic>
      <p:pic>
        <p:nvPicPr>
          <p:cNvPr id="27" name="SK-6-img-26" descr="preencoded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01294" y="3058567"/>
            <a:ext cx="1743373" cy="953244"/>
          </a:xfrm>
          <a:prstGeom prst="rect">
            <a:avLst/>
          </a:prstGeom>
        </p:spPr>
      </p:pic>
      <p:pic>
        <p:nvPicPr>
          <p:cNvPr id="28" name="SK-6-img-27" descr="preencoded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889671" y="3010644"/>
            <a:ext cx="1743373" cy="1035546"/>
          </a:xfrm>
          <a:prstGeom prst="rect">
            <a:avLst/>
          </a:prstGeom>
        </p:spPr>
      </p:pic>
      <p:pic>
        <p:nvPicPr>
          <p:cNvPr id="29" name="SK-6-img-28" descr="preencoded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865263" y="1378446"/>
            <a:ext cx="975271" cy="898327"/>
          </a:xfrm>
          <a:prstGeom prst="rect">
            <a:avLst/>
          </a:prstGeom>
        </p:spPr>
      </p:pic>
      <p:sp>
        <p:nvSpPr>
          <p:cNvPr id="30" name="SK-6-text-29"/>
          <p:cNvSpPr/>
          <p:nvPr/>
        </p:nvSpPr>
        <p:spPr>
          <a:xfrm>
            <a:off x="480120" y="0"/>
            <a:ext cx="1341090" cy="6816775"/>
          </a:xfrm>
          <a:prstGeom prst="rect">
            <a:avLst/>
          </a:prstGeom>
          <a:noFill/>
          <a:ln/>
        </p:spPr>
        <p:txBody>
          <a:bodyPr vert="vert" wrap="none" lIns="0" tIns="0" rIns="0" bIns="0" rtlCol="0" anchor="ctr"/>
          <a:lstStyle/>
          <a:p>
            <a:pPr marL="0" indent="0" algn="l">
              <a:buNone/>
            </a:pPr>
            <a:r>
              <a:rPr lang="en-US" sz="2475" b="1" dirty="0">
                <a:solidFill>
                  <a:srgbClr val="90C058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CONSTRUCTION GUIDE</a:t>
            </a:r>
            <a:endParaRPr lang="en-US" sz="2475" dirty="0"/>
          </a:p>
        </p:txBody>
      </p:sp>
      <p:sp>
        <p:nvSpPr>
          <p:cNvPr id="31" name="SK-6-text-30"/>
          <p:cNvSpPr/>
          <p:nvPr/>
        </p:nvSpPr>
        <p:spPr>
          <a:xfrm>
            <a:off x="1645890" y="178296"/>
            <a:ext cx="5581650" cy="20568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90C058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PHASE 1 — STEPS 1 TO 4</a:t>
            </a:r>
            <a:endParaRPr lang="en-US" sz="1500" dirty="0"/>
          </a:p>
        </p:txBody>
      </p:sp>
      <p:sp>
        <p:nvSpPr>
          <p:cNvPr id="32" name="SK-6-text-31"/>
          <p:cNvSpPr/>
          <p:nvPr/>
        </p:nvSpPr>
        <p:spPr>
          <a:xfrm>
            <a:off x="1645890" y="486817"/>
            <a:ext cx="10546110" cy="521196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3600" b="1" dirty="0">
                <a:solidFill>
                  <a:srgbClr val="1D452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Construction Steps: Phase 1</a:t>
            </a:r>
            <a:endParaRPr lang="en-US" sz="3600" dirty="0"/>
          </a:p>
        </p:txBody>
      </p:sp>
      <p:sp>
        <p:nvSpPr>
          <p:cNvPr id="33" name="SK-6-text-32"/>
          <p:cNvSpPr/>
          <p:nvPr/>
        </p:nvSpPr>
        <p:spPr>
          <a:xfrm>
            <a:off x="2986980" y="1337221"/>
            <a:ext cx="9205020" cy="28798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950" b="1" dirty="0">
                <a:solidFill>
                  <a:srgbClr val="E9B8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CRITICAL: Do NOT Compact the Basin Flat</a:t>
            </a:r>
            <a:endParaRPr lang="en-US" sz="1950" dirty="0"/>
          </a:p>
        </p:txBody>
      </p:sp>
      <p:sp>
        <p:nvSpPr>
          <p:cNvPr id="34" name="SK-6-text-33"/>
          <p:cNvSpPr/>
          <p:nvPr/>
        </p:nvSpPr>
        <p:spPr>
          <a:xfrm>
            <a:off x="2986980" y="1659582"/>
            <a:ext cx="9205020" cy="20568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350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common mistake is compacting the basin entirely flat with the digger.</a:t>
            </a:r>
            <a:endParaRPr lang="en-US" sz="1350" dirty="0"/>
          </a:p>
        </p:txBody>
      </p:sp>
      <p:sp>
        <p:nvSpPr>
          <p:cNvPr id="35" name="SK-6-text-34"/>
          <p:cNvSpPr/>
          <p:nvPr/>
        </p:nvSpPr>
        <p:spPr>
          <a:xfrm>
            <a:off x="2999184" y="1878955"/>
            <a:ext cx="9192816" cy="219373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350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This prevents plant establishment and reduces biodiversity value.</a:t>
            </a:r>
            <a:endParaRPr lang="en-US" sz="1350" dirty="0"/>
          </a:p>
        </p:txBody>
      </p:sp>
      <p:sp>
        <p:nvSpPr>
          <p:cNvPr id="36" name="SK-6-text-35"/>
          <p:cNvSpPr/>
          <p:nvPr/>
        </p:nvSpPr>
        <p:spPr>
          <a:xfrm>
            <a:off x="2999184" y="2112169"/>
            <a:ext cx="9192816" cy="20568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350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Leave ridges, hollows and bumps across the basin.</a:t>
            </a:r>
            <a:endParaRPr lang="en-US" sz="1350" dirty="0"/>
          </a:p>
        </p:txBody>
      </p:sp>
      <p:sp>
        <p:nvSpPr>
          <p:cNvPr id="37" name="SK-6-text-36"/>
          <p:cNvSpPr/>
          <p:nvPr/>
        </p:nvSpPr>
        <p:spPr>
          <a:xfrm>
            <a:off x="2560290" y="2647057"/>
            <a:ext cx="1285875" cy="27429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22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01</a:t>
            </a:r>
            <a:endParaRPr lang="en-US" sz="2250" dirty="0"/>
          </a:p>
        </p:txBody>
      </p:sp>
      <p:sp>
        <p:nvSpPr>
          <p:cNvPr id="38" name="SK-6-text-37"/>
          <p:cNvSpPr/>
          <p:nvPr/>
        </p:nvSpPr>
        <p:spPr>
          <a:xfrm>
            <a:off x="2426196" y="4190107"/>
            <a:ext cx="1466850" cy="198834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1D452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Locate</a:t>
            </a:r>
            <a:endParaRPr lang="en-US" sz="1500" dirty="0"/>
          </a:p>
        </p:txBody>
      </p:sp>
      <p:sp>
        <p:nvSpPr>
          <p:cNvPr id="39" name="SK-6-text-38"/>
          <p:cNvSpPr/>
          <p:nvPr/>
        </p:nvSpPr>
        <p:spPr>
          <a:xfrm>
            <a:off x="1779984" y="4718298"/>
            <a:ext cx="1856036" cy="1296144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313"/>
              </a:lnSpc>
              <a:buNone/>
            </a:pPr>
            <a:r>
              <a:rPr lang="en-US" sz="1050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Find the natural low point on</a:t>
            </a:r>
            <a:endParaRPr lang="en-US" sz="1050" dirty="0"/>
          </a:p>
          <a:p>
            <a:pPr marL="0" indent="0" algn="ctr">
              <a:lnSpc>
                <a:spcPts val="1313"/>
              </a:lnSpc>
              <a:buNone/>
            </a:pPr>
            <a:r>
              <a:rPr lang="en-US" sz="1050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impermeable soil. Confirm</a:t>
            </a:r>
            <a:endParaRPr lang="en-US" sz="1050" dirty="0"/>
          </a:p>
          <a:p>
            <a:pPr marL="0" indent="0" algn="ctr">
              <a:lnSpc>
                <a:spcPts val="1313"/>
              </a:lnSpc>
              <a:buNone/>
            </a:pPr>
            <a:r>
              <a:rPr lang="en-US" sz="1050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inlet point and outlet direction</a:t>
            </a:r>
            <a:endParaRPr lang="en-US" sz="1050" dirty="0"/>
          </a:p>
          <a:p>
            <a:pPr marL="0" indent="0" algn="ctr">
              <a:lnSpc>
                <a:spcPts val="1313"/>
              </a:lnSpc>
              <a:buNone/>
            </a:pPr>
            <a:r>
              <a:rPr lang="en-US" sz="1050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before any earthworks begin.</a:t>
            </a:r>
            <a:endParaRPr lang="en-US" sz="1050" dirty="0"/>
          </a:p>
          <a:p>
            <a:pPr marL="0" indent="0" algn="ctr">
              <a:lnSpc>
                <a:spcPts val="1313"/>
              </a:lnSpc>
              <a:buNone/>
            </a:pPr>
            <a:r>
              <a:rPr lang="en-US" sz="1050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Ideally site within 10–20m of</a:t>
            </a:r>
            <a:endParaRPr lang="en-US" sz="1050" dirty="0"/>
          </a:p>
          <a:p>
            <a:pPr marL="0" indent="0" algn="ctr">
              <a:lnSpc>
                <a:spcPts val="1313"/>
              </a:lnSpc>
              <a:buNone/>
            </a:pPr>
            <a:r>
              <a:rPr lang="en-US" sz="1050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 existing wet area or drain</a:t>
            </a:r>
            <a:endParaRPr lang="en-US" sz="1050" dirty="0"/>
          </a:p>
          <a:p>
            <a:pPr marL="0" indent="0" algn="ctr">
              <a:lnSpc>
                <a:spcPts val="1313"/>
              </a:lnSpc>
              <a:buNone/>
            </a:pPr>
            <a:r>
              <a:rPr lang="en-US" sz="1050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to allow rapid plant colonisation.</a:t>
            </a:r>
            <a:endParaRPr lang="en-US" sz="1050" dirty="0"/>
          </a:p>
        </p:txBody>
      </p:sp>
      <p:sp>
        <p:nvSpPr>
          <p:cNvPr id="40" name="SK-6-text-39"/>
          <p:cNvSpPr/>
          <p:nvPr/>
        </p:nvSpPr>
        <p:spPr>
          <a:xfrm>
            <a:off x="5083969" y="2660898"/>
            <a:ext cx="1285875" cy="260598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22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02</a:t>
            </a:r>
            <a:endParaRPr lang="en-US" sz="2250" dirty="0"/>
          </a:p>
        </p:txBody>
      </p:sp>
      <p:sp>
        <p:nvSpPr>
          <p:cNvPr id="41" name="SK-6-text-40"/>
          <p:cNvSpPr/>
          <p:nvPr/>
        </p:nvSpPr>
        <p:spPr>
          <a:xfrm>
            <a:off x="4791373" y="4183261"/>
            <a:ext cx="1924050" cy="20568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1D452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Mark Out</a:t>
            </a:r>
            <a:endParaRPr lang="en-US" sz="1500" dirty="0"/>
          </a:p>
        </p:txBody>
      </p:sp>
      <p:sp>
        <p:nvSpPr>
          <p:cNvPr id="42" name="SK-6-text-41"/>
          <p:cNvSpPr/>
          <p:nvPr/>
        </p:nvSpPr>
        <p:spPr>
          <a:xfrm>
            <a:off x="4352479" y="4718298"/>
            <a:ext cx="1816596" cy="733723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313"/>
              </a:lnSpc>
              <a:buNone/>
            </a:pPr>
            <a:r>
              <a:rPr lang="en-US" sz="1050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Stake the full perimeter with</a:t>
            </a:r>
            <a:endParaRPr lang="en-US" sz="1050" dirty="0"/>
          </a:p>
          <a:p>
            <a:pPr marL="0" indent="0" algn="ctr">
              <a:lnSpc>
                <a:spcPts val="1313"/>
              </a:lnSpc>
              <a:buNone/>
            </a:pPr>
            <a:r>
              <a:rPr lang="en-US" sz="1050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canes or spray paint. Allow an</a:t>
            </a:r>
            <a:endParaRPr lang="en-US" sz="1050" dirty="0"/>
          </a:p>
          <a:p>
            <a:pPr marL="0" indent="0" algn="ctr">
              <a:lnSpc>
                <a:spcPts val="1313"/>
              </a:lnSpc>
              <a:buNone/>
            </a:pPr>
            <a:r>
              <a:rPr lang="en-US" sz="1050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extra 1–2m on each side for</a:t>
            </a:r>
            <a:endParaRPr lang="en-US" sz="1050" dirty="0"/>
          </a:p>
          <a:p>
            <a:pPr marL="0" indent="0" algn="ctr">
              <a:lnSpc>
                <a:spcPts val="1313"/>
              </a:lnSpc>
              <a:buNone/>
            </a:pPr>
            <a:r>
              <a:rPr lang="en-US" sz="1050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bund material.</a:t>
            </a:r>
            <a:endParaRPr lang="en-US" sz="1050" dirty="0"/>
          </a:p>
        </p:txBody>
      </p:sp>
      <p:sp>
        <p:nvSpPr>
          <p:cNvPr id="43" name="SK-6-text-42"/>
          <p:cNvSpPr/>
          <p:nvPr/>
        </p:nvSpPr>
        <p:spPr>
          <a:xfrm>
            <a:off x="7632055" y="2660898"/>
            <a:ext cx="1285875" cy="253603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22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03</a:t>
            </a:r>
            <a:endParaRPr lang="en-US" sz="2250" dirty="0"/>
          </a:p>
        </p:txBody>
      </p:sp>
      <p:sp>
        <p:nvSpPr>
          <p:cNvPr id="44" name="SK-6-text-43"/>
          <p:cNvSpPr/>
          <p:nvPr/>
        </p:nvSpPr>
        <p:spPr>
          <a:xfrm>
            <a:off x="7168753" y="4176415"/>
            <a:ext cx="3067050" cy="239911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1D452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Strip Topsoil</a:t>
            </a:r>
            <a:endParaRPr lang="en-US" sz="1500" dirty="0"/>
          </a:p>
        </p:txBody>
      </p:sp>
      <p:sp>
        <p:nvSpPr>
          <p:cNvPr id="45" name="SK-6-text-44"/>
          <p:cNvSpPr/>
          <p:nvPr/>
        </p:nvSpPr>
        <p:spPr>
          <a:xfrm>
            <a:off x="6851898" y="4718298"/>
            <a:ext cx="1914079" cy="747415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313"/>
              </a:lnSpc>
              <a:buNone/>
            </a:pPr>
            <a:r>
              <a:rPr lang="en-US" sz="1050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Remove the top 200mm of</a:t>
            </a:r>
            <a:endParaRPr lang="en-US" sz="1050" dirty="0"/>
          </a:p>
          <a:p>
            <a:pPr marL="0" indent="0" algn="ctr">
              <a:lnSpc>
                <a:spcPts val="1313"/>
              </a:lnSpc>
              <a:buNone/>
            </a:pPr>
            <a:r>
              <a:rPr lang="en-US" sz="1050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topsoil from the full pond</a:t>
            </a:r>
            <a:endParaRPr lang="en-US" sz="1050" dirty="0"/>
          </a:p>
          <a:p>
            <a:pPr marL="0" indent="0" algn="ctr">
              <a:lnSpc>
                <a:spcPts val="1313"/>
              </a:lnSpc>
              <a:buNone/>
            </a:pPr>
            <a:r>
              <a:rPr lang="en-US" sz="1050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footprint. Stockpile separately –</a:t>
            </a:r>
            <a:endParaRPr lang="en-US" sz="1050" dirty="0"/>
          </a:p>
          <a:p>
            <a:pPr marL="0" indent="0" algn="ctr">
              <a:lnSpc>
                <a:spcPts val="1313"/>
              </a:lnSpc>
              <a:buNone/>
            </a:pPr>
            <a:r>
              <a:rPr lang="en-US" sz="1050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keep clean from subsoil.</a:t>
            </a:r>
            <a:endParaRPr lang="en-US" sz="1050" dirty="0"/>
          </a:p>
        </p:txBody>
      </p:sp>
      <p:sp>
        <p:nvSpPr>
          <p:cNvPr id="46" name="SK-6-text-45"/>
          <p:cNvSpPr/>
          <p:nvPr/>
        </p:nvSpPr>
        <p:spPr>
          <a:xfrm>
            <a:off x="10338792" y="2660898"/>
            <a:ext cx="1285875" cy="253603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22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04</a:t>
            </a:r>
            <a:endParaRPr lang="en-US" sz="2250" dirty="0"/>
          </a:p>
        </p:txBody>
      </p:sp>
      <p:sp>
        <p:nvSpPr>
          <p:cNvPr id="47" name="SK-6-text-46"/>
          <p:cNvSpPr/>
          <p:nvPr/>
        </p:nvSpPr>
        <p:spPr>
          <a:xfrm>
            <a:off x="9753600" y="4183261"/>
            <a:ext cx="2438400" cy="20568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1D452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Excavate Basin</a:t>
            </a:r>
            <a:endParaRPr lang="en-US" sz="1500" dirty="0"/>
          </a:p>
        </p:txBody>
      </p:sp>
      <p:sp>
        <p:nvSpPr>
          <p:cNvPr id="48" name="SK-6-text-47"/>
          <p:cNvSpPr/>
          <p:nvPr/>
        </p:nvSpPr>
        <p:spPr>
          <a:xfrm>
            <a:off x="9460855" y="4718298"/>
            <a:ext cx="2731145" cy="17145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050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Excavate to max 0.5m depth. Form</a:t>
            </a:r>
            <a:endParaRPr lang="en-US" sz="1050" dirty="0"/>
          </a:p>
        </p:txBody>
      </p:sp>
      <p:sp>
        <p:nvSpPr>
          <p:cNvPr id="49" name="SK-6-text-48"/>
          <p:cNvSpPr/>
          <p:nvPr/>
        </p:nvSpPr>
        <p:spPr>
          <a:xfrm>
            <a:off x="9485263" y="4917132"/>
            <a:ext cx="2706737" cy="164455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050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1:4 slope on inlet side (minimum).</a:t>
            </a:r>
            <a:endParaRPr lang="en-US" sz="1050" dirty="0"/>
          </a:p>
        </p:txBody>
      </p:sp>
      <p:sp>
        <p:nvSpPr>
          <p:cNvPr id="50" name="SK-6-text-49"/>
          <p:cNvSpPr/>
          <p:nvPr/>
        </p:nvSpPr>
        <p:spPr>
          <a:xfrm>
            <a:off x="9497467" y="5109121"/>
            <a:ext cx="2011561" cy="534888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260"/>
              </a:lnSpc>
              <a:buNone/>
            </a:pPr>
            <a:r>
              <a:rPr lang="en-US" sz="1050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Leave ridges, hollows and bumps</a:t>
            </a:r>
            <a:endParaRPr lang="en-US" sz="1050" dirty="0"/>
          </a:p>
          <a:p>
            <a:pPr marL="0" indent="0" algn="ctr">
              <a:lnSpc>
                <a:spcPts val="1260"/>
              </a:lnSpc>
              <a:buNone/>
            </a:pPr>
            <a:r>
              <a:rPr lang="en-US" sz="1050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across the basin floor —</a:t>
            </a:r>
            <a:endParaRPr lang="en-US" sz="1050" dirty="0"/>
          </a:p>
          <a:p>
            <a:pPr marL="0" indent="0" algn="ctr">
              <a:lnSpc>
                <a:spcPts val="1260"/>
              </a:lnSpc>
              <a:buNone/>
            </a:pPr>
            <a:r>
              <a:rPr lang="en-US" sz="1050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 NOT compact flat.</a:t>
            </a:r>
            <a:endParaRPr lang="en-US" sz="1050" dirty="0"/>
          </a:p>
        </p:txBody>
      </p:sp>
      <p:sp>
        <p:nvSpPr>
          <p:cNvPr id="51" name="SK-6-text-50"/>
          <p:cNvSpPr/>
          <p:nvPr/>
        </p:nvSpPr>
        <p:spPr>
          <a:xfrm>
            <a:off x="9692580" y="5664696"/>
            <a:ext cx="1633686" cy="349746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260"/>
              </a:lnSpc>
              <a:buNone/>
            </a:pPr>
            <a:r>
              <a:rPr lang="en-US" sz="1050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Create mosaic of depths for</a:t>
            </a:r>
            <a:endParaRPr lang="en-US" sz="1050" dirty="0"/>
          </a:p>
          <a:p>
            <a:pPr marL="0" indent="0" algn="ctr">
              <a:lnSpc>
                <a:spcPts val="1260"/>
              </a:lnSpc>
              <a:buNone/>
            </a:pPr>
            <a:r>
              <a:rPr lang="en-US" sz="1050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plant colonisation.</a:t>
            </a:r>
            <a:endParaRPr lang="en-US" sz="1050" dirty="0"/>
          </a:p>
        </p:txBody>
      </p:sp>
      <p:sp>
        <p:nvSpPr>
          <p:cNvPr id="52" name="SK-6-text-51"/>
          <p:cNvSpPr/>
          <p:nvPr/>
        </p:nvSpPr>
        <p:spPr>
          <a:xfrm>
            <a:off x="8948886" y="6254353"/>
            <a:ext cx="2633365" cy="363438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1260"/>
              </a:lnSpc>
              <a:buNone/>
            </a:pPr>
            <a:r>
              <a:rPr lang="en-US" sz="1050" dirty="0">
                <a:solidFill>
                  <a:srgbClr val="1D452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Tip: Take geotagged photos at each stage –</a:t>
            </a:r>
            <a:endParaRPr lang="en-US" sz="1050" dirty="0"/>
          </a:p>
          <a:p>
            <a:pPr marL="0" indent="0" algn="l">
              <a:lnSpc>
                <a:spcPts val="1260"/>
              </a:lnSpc>
              <a:buNone/>
            </a:pPr>
            <a:r>
              <a:rPr lang="en-US" sz="1050" dirty="0">
                <a:solidFill>
                  <a:srgbClr val="1D452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required for EIP payment claim.</a:t>
            </a:r>
            <a:endParaRPr lang="en-US" sz="1050" dirty="0"/>
          </a:p>
        </p:txBody>
      </p:sp>
      <p:sp>
        <p:nvSpPr>
          <p:cNvPr id="53" name="SK-6-text-52"/>
          <p:cNvSpPr/>
          <p:nvPr/>
        </p:nvSpPr>
        <p:spPr>
          <a:xfrm>
            <a:off x="97482" y="6371034"/>
            <a:ext cx="2545080" cy="17145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farmingforwater.ie</a:t>
            </a:r>
            <a:endParaRPr lang="en-US" sz="9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K-7-img-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K-7-img-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87475" cy="6858000"/>
          </a:xfrm>
          <a:prstGeom prst="rect">
            <a:avLst/>
          </a:prstGeom>
        </p:spPr>
      </p:pic>
      <p:pic>
        <p:nvPicPr>
          <p:cNvPr id="4" name="SK-7-img-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188" y="287982"/>
            <a:ext cx="451098" cy="1248073"/>
          </a:xfrm>
          <a:prstGeom prst="rect">
            <a:avLst/>
          </a:prstGeom>
        </p:spPr>
      </p:pic>
      <p:pic>
        <p:nvPicPr>
          <p:cNvPr id="5" name="SK-7-img-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188" y="6295579"/>
            <a:ext cx="548580" cy="95994"/>
          </a:xfrm>
          <a:prstGeom prst="rect">
            <a:avLst/>
          </a:prstGeom>
        </p:spPr>
      </p:pic>
      <p:pic>
        <p:nvPicPr>
          <p:cNvPr id="6" name="SK-7-img-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7475" y="2365921"/>
            <a:ext cx="11204377" cy="4491930"/>
          </a:xfrm>
          <a:prstGeom prst="rect">
            <a:avLst/>
          </a:prstGeom>
        </p:spPr>
      </p:pic>
      <p:pic>
        <p:nvPicPr>
          <p:cNvPr id="7" name="SK-7-img-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53773" y="0"/>
            <a:ext cx="3438079" cy="1645890"/>
          </a:xfrm>
          <a:prstGeom prst="rect">
            <a:avLst/>
          </a:prstGeom>
        </p:spPr>
      </p:pic>
      <p:pic>
        <p:nvPicPr>
          <p:cNvPr id="8" name="SK-7-img-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87388" y="1302395"/>
            <a:ext cx="865584" cy="28575"/>
          </a:xfrm>
          <a:prstGeom prst="rect">
            <a:avLst/>
          </a:prstGeom>
        </p:spPr>
      </p:pic>
      <p:pic>
        <p:nvPicPr>
          <p:cNvPr id="9" name="SK-7-img-8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9200" y="2112169"/>
            <a:ext cx="2389584" cy="4210794"/>
          </a:xfrm>
          <a:prstGeom prst="rect">
            <a:avLst/>
          </a:prstGeom>
        </p:spPr>
      </p:pic>
      <p:pic>
        <p:nvPicPr>
          <p:cNvPr id="10" name="SK-7-img-9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24000" y="1954411"/>
            <a:ext cx="1219200" cy="1200150"/>
          </a:xfrm>
          <a:prstGeom prst="rect">
            <a:avLst/>
          </a:prstGeom>
        </p:spPr>
      </p:pic>
      <p:pic>
        <p:nvPicPr>
          <p:cNvPr id="11" name="SK-7-img-10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87067" y="2016175"/>
            <a:ext cx="828973" cy="322213"/>
          </a:xfrm>
          <a:prstGeom prst="rect">
            <a:avLst/>
          </a:prstGeom>
        </p:spPr>
      </p:pic>
      <p:pic>
        <p:nvPicPr>
          <p:cNvPr id="12" name="SK-7-img-11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99592" y="3501628"/>
            <a:ext cx="1828800" cy="19050"/>
          </a:xfrm>
          <a:prstGeom prst="rect">
            <a:avLst/>
          </a:prstGeom>
        </p:spPr>
      </p:pic>
      <p:pic>
        <p:nvPicPr>
          <p:cNvPr id="13" name="SK-7-img-12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03898" y="2112169"/>
            <a:ext cx="2389584" cy="4210794"/>
          </a:xfrm>
          <a:prstGeom prst="rect">
            <a:avLst/>
          </a:prstGeom>
        </p:spPr>
      </p:pic>
      <p:pic>
        <p:nvPicPr>
          <p:cNvPr id="14" name="SK-7-img-13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08698" y="1954411"/>
            <a:ext cx="1219200" cy="1200150"/>
          </a:xfrm>
          <a:prstGeom prst="rect">
            <a:avLst/>
          </a:prstGeom>
        </p:spPr>
      </p:pic>
      <p:pic>
        <p:nvPicPr>
          <p:cNvPr id="15" name="SK-7-img-14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1765" y="2016175"/>
            <a:ext cx="828973" cy="322213"/>
          </a:xfrm>
          <a:prstGeom prst="rect">
            <a:avLst/>
          </a:prstGeom>
        </p:spPr>
      </p:pic>
      <p:pic>
        <p:nvPicPr>
          <p:cNvPr id="16" name="SK-7-img-15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84290" y="3501628"/>
            <a:ext cx="1828800" cy="19050"/>
          </a:xfrm>
          <a:prstGeom prst="rect">
            <a:avLst/>
          </a:prstGeom>
        </p:spPr>
      </p:pic>
      <p:pic>
        <p:nvPicPr>
          <p:cNvPr id="17" name="SK-7-img-16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388596" y="2112169"/>
            <a:ext cx="2389584" cy="4210794"/>
          </a:xfrm>
          <a:prstGeom prst="rect">
            <a:avLst/>
          </a:prstGeom>
        </p:spPr>
      </p:pic>
      <p:pic>
        <p:nvPicPr>
          <p:cNvPr id="18" name="SK-7-img-17" descr="preencode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93396" y="1954411"/>
            <a:ext cx="1219200" cy="1200150"/>
          </a:xfrm>
          <a:prstGeom prst="rect">
            <a:avLst/>
          </a:prstGeom>
        </p:spPr>
      </p:pic>
      <p:pic>
        <p:nvPicPr>
          <p:cNvPr id="19" name="SK-7-img-18" descr="preencode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656463" y="2016175"/>
            <a:ext cx="828973" cy="322213"/>
          </a:xfrm>
          <a:prstGeom prst="rect">
            <a:avLst/>
          </a:prstGeom>
        </p:spPr>
      </p:pic>
      <p:pic>
        <p:nvPicPr>
          <p:cNvPr id="20" name="SK-7-img-19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68988" y="3501628"/>
            <a:ext cx="1828800" cy="19050"/>
          </a:xfrm>
          <a:prstGeom prst="rect">
            <a:avLst/>
          </a:prstGeom>
        </p:spPr>
      </p:pic>
      <p:pic>
        <p:nvPicPr>
          <p:cNvPr id="21" name="SK-7-img-20" descr="preencode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73294" y="2112169"/>
            <a:ext cx="2389584" cy="4210794"/>
          </a:xfrm>
          <a:prstGeom prst="rect">
            <a:avLst/>
          </a:prstGeom>
        </p:spPr>
      </p:pic>
      <p:pic>
        <p:nvPicPr>
          <p:cNvPr id="22" name="SK-7-img-21" descr="preencode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278094" y="1954411"/>
            <a:ext cx="1219200" cy="1200150"/>
          </a:xfrm>
          <a:prstGeom prst="rect">
            <a:avLst/>
          </a:prstGeom>
        </p:spPr>
      </p:pic>
      <p:pic>
        <p:nvPicPr>
          <p:cNvPr id="23" name="SK-7-img-22" descr="preencoded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241161" y="2016175"/>
            <a:ext cx="828973" cy="322213"/>
          </a:xfrm>
          <a:prstGeom prst="rect">
            <a:avLst/>
          </a:prstGeom>
        </p:spPr>
      </p:pic>
      <p:pic>
        <p:nvPicPr>
          <p:cNvPr id="24" name="SK-7-img-23" descr="preencoded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253686" y="3501628"/>
            <a:ext cx="1828800" cy="19050"/>
          </a:xfrm>
          <a:prstGeom prst="rect">
            <a:avLst/>
          </a:prstGeom>
        </p:spPr>
      </p:pic>
      <p:pic>
        <p:nvPicPr>
          <p:cNvPr id="25" name="SK-7-img-24" descr="preencoded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280071" y="6446490"/>
            <a:ext cx="10326588" cy="329059"/>
          </a:xfrm>
          <a:prstGeom prst="rect">
            <a:avLst/>
          </a:prstGeom>
        </p:spPr>
      </p:pic>
      <p:pic>
        <p:nvPicPr>
          <p:cNvPr id="26" name="SK-7-img-25" descr="preencoded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377553" y="6494413"/>
            <a:ext cx="304800" cy="246757"/>
          </a:xfrm>
          <a:prstGeom prst="rect">
            <a:avLst/>
          </a:prstGeom>
        </p:spPr>
      </p:pic>
      <p:pic>
        <p:nvPicPr>
          <p:cNvPr id="27" name="SK-7-img-26" descr="preencoded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253686" y="2112169"/>
            <a:ext cx="1353294" cy="870942"/>
          </a:xfrm>
          <a:prstGeom prst="rect">
            <a:avLst/>
          </a:prstGeom>
        </p:spPr>
      </p:pic>
      <p:pic>
        <p:nvPicPr>
          <p:cNvPr id="28" name="SK-7-img-27" descr="preencoded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705600" y="2057400"/>
            <a:ext cx="1194792" cy="905173"/>
          </a:xfrm>
          <a:prstGeom prst="rect">
            <a:avLst/>
          </a:prstGeom>
        </p:spPr>
      </p:pic>
      <p:pic>
        <p:nvPicPr>
          <p:cNvPr id="29" name="SK-7-img-28" descr="preencoded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169569" y="2221855"/>
            <a:ext cx="804565" cy="582811"/>
          </a:xfrm>
          <a:prstGeom prst="rect">
            <a:avLst/>
          </a:prstGeom>
        </p:spPr>
      </p:pic>
      <p:pic>
        <p:nvPicPr>
          <p:cNvPr id="30" name="SK-7-img-29" descr="preencoded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499592" y="2269927"/>
            <a:ext cx="975271" cy="404515"/>
          </a:xfrm>
          <a:prstGeom prst="rect">
            <a:avLst/>
          </a:prstGeom>
        </p:spPr>
      </p:pic>
      <p:sp>
        <p:nvSpPr>
          <p:cNvPr id="31" name="SK-7-text-30"/>
          <p:cNvSpPr/>
          <p:nvPr/>
        </p:nvSpPr>
        <p:spPr>
          <a:xfrm>
            <a:off x="348853" y="377130"/>
            <a:ext cx="243780" cy="1076623"/>
          </a:xfrm>
          <a:prstGeom prst="rect">
            <a:avLst/>
          </a:prstGeom>
          <a:noFill/>
          <a:ln/>
        </p:spPr>
        <p:txBody>
          <a:bodyPr vert="vert" wrap="non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MEASURE 18</a:t>
            </a:r>
            <a:endParaRPr lang="en-US" sz="1500" dirty="0"/>
          </a:p>
        </p:txBody>
      </p:sp>
      <p:sp>
        <p:nvSpPr>
          <p:cNvPr id="32" name="SK-7-text-31"/>
          <p:cNvSpPr/>
          <p:nvPr/>
        </p:nvSpPr>
        <p:spPr>
          <a:xfrm>
            <a:off x="332631" y="1735038"/>
            <a:ext cx="390079" cy="3415159"/>
          </a:xfrm>
          <a:prstGeom prst="rect">
            <a:avLst/>
          </a:prstGeom>
          <a:noFill/>
          <a:ln/>
        </p:spPr>
        <p:txBody>
          <a:bodyPr vert="vert" wrap="none" lIns="0" tIns="0" rIns="0" bIns="0" rtlCol="0" anchor="ctr"/>
          <a:lstStyle/>
          <a:p>
            <a:pPr marL="0" indent="0" algn="l">
              <a:buNone/>
            </a:pPr>
            <a:r>
              <a:rPr lang="en-US" sz="1875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CONSTRUCTION</a:t>
            </a:r>
            <a:endParaRPr lang="en-US" sz="1875" dirty="0"/>
          </a:p>
        </p:txBody>
      </p:sp>
      <p:sp>
        <p:nvSpPr>
          <p:cNvPr id="33" name="SK-7-text-32"/>
          <p:cNvSpPr/>
          <p:nvPr/>
        </p:nvSpPr>
        <p:spPr>
          <a:xfrm>
            <a:off x="1341090" y="370284"/>
            <a:ext cx="2914650" cy="191988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A2C037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STEPS 5 – 8</a:t>
            </a:r>
            <a:endParaRPr lang="en-US" sz="1500" dirty="0"/>
          </a:p>
        </p:txBody>
      </p:sp>
      <p:sp>
        <p:nvSpPr>
          <p:cNvPr id="34" name="SK-7-text-33"/>
          <p:cNvSpPr/>
          <p:nvPr/>
        </p:nvSpPr>
        <p:spPr>
          <a:xfrm>
            <a:off x="1341090" y="658267"/>
            <a:ext cx="10850910" cy="54858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3975" b="1" dirty="0">
                <a:solidFill>
                  <a:srgbClr val="0042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Construction Steps: Phase 2</a:t>
            </a:r>
            <a:endParaRPr lang="en-US" sz="3975" dirty="0"/>
          </a:p>
        </p:txBody>
      </p:sp>
      <p:sp>
        <p:nvSpPr>
          <p:cNvPr id="35" name="SK-7-text-34"/>
          <p:cNvSpPr/>
          <p:nvPr/>
        </p:nvSpPr>
        <p:spPr>
          <a:xfrm>
            <a:off x="1328886" y="1460748"/>
            <a:ext cx="10863114" cy="253603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6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Finalise the structure, install the outlet, protect the inlet, and establish the pond margin.</a:t>
            </a:r>
            <a:endParaRPr lang="en-US" sz="1650" dirty="0"/>
          </a:p>
        </p:txBody>
      </p:sp>
      <p:sp>
        <p:nvSpPr>
          <p:cNvPr id="36" name="SK-7-text-35"/>
          <p:cNvSpPr/>
          <p:nvPr/>
        </p:nvSpPr>
        <p:spPr>
          <a:xfrm>
            <a:off x="2511475" y="2050405"/>
            <a:ext cx="1619250" cy="20568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STEP 5</a:t>
            </a:r>
            <a:endParaRPr lang="en-US" sz="1500" dirty="0"/>
          </a:p>
        </p:txBody>
      </p:sp>
      <p:sp>
        <p:nvSpPr>
          <p:cNvPr id="37" name="SK-7-text-36"/>
          <p:cNvSpPr/>
          <p:nvPr/>
        </p:nvSpPr>
        <p:spPr>
          <a:xfrm>
            <a:off x="1450777" y="3086100"/>
            <a:ext cx="3625215" cy="233065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650" b="1" dirty="0">
                <a:solidFill>
                  <a:srgbClr val="0042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Build the Bund</a:t>
            </a:r>
            <a:endParaRPr lang="en-US" sz="1650" dirty="0"/>
          </a:p>
        </p:txBody>
      </p:sp>
      <p:sp>
        <p:nvSpPr>
          <p:cNvPr id="38" name="SK-7-text-37"/>
          <p:cNvSpPr/>
          <p:nvPr/>
        </p:nvSpPr>
        <p:spPr>
          <a:xfrm>
            <a:off x="1438573" y="3689598"/>
            <a:ext cx="1840855" cy="411361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144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• Use excavated subsoil –</a:t>
            </a:r>
            <a:endParaRPr lang="en-US" sz="1200" dirty="0"/>
          </a:p>
          <a:p>
            <a:pPr marL="0" indent="0" algn="l">
              <a:lnSpc>
                <a:spcPts val="144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compact in layers</a:t>
            </a:r>
            <a:endParaRPr lang="en-US" sz="1200" dirty="0"/>
          </a:p>
        </p:txBody>
      </p:sp>
      <p:sp>
        <p:nvSpPr>
          <p:cNvPr id="39" name="SK-7-text-38"/>
          <p:cNvSpPr/>
          <p:nvPr/>
        </p:nvSpPr>
        <p:spPr>
          <a:xfrm>
            <a:off x="1438573" y="4210794"/>
            <a:ext cx="1401961" cy="397669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144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• Cap with 150mm</a:t>
            </a:r>
            <a:endParaRPr lang="en-US" sz="1200" dirty="0"/>
          </a:p>
          <a:p>
            <a:pPr marL="0" indent="0" algn="l">
              <a:lnSpc>
                <a:spcPts val="144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stockpiled topsoil</a:t>
            </a:r>
            <a:endParaRPr lang="en-US" sz="1200" dirty="0"/>
          </a:p>
        </p:txBody>
      </p:sp>
      <p:sp>
        <p:nvSpPr>
          <p:cNvPr id="40" name="SK-7-text-39"/>
          <p:cNvSpPr/>
          <p:nvPr/>
        </p:nvSpPr>
        <p:spPr>
          <a:xfrm>
            <a:off x="1438573" y="4718298"/>
            <a:ext cx="1816596" cy="397669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144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• Target height: 0.3–0.5m</a:t>
            </a:r>
            <a:endParaRPr lang="en-US" sz="1200" dirty="0"/>
          </a:p>
          <a:p>
            <a:pPr marL="0" indent="0" algn="l">
              <a:lnSpc>
                <a:spcPts val="144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above pond base</a:t>
            </a:r>
            <a:endParaRPr lang="en-US" sz="1200" dirty="0"/>
          </a:p>
        </p:txBody>
      </p:sp>
      <p:sp>
        <p:nvSpPr>
          <p:cNvPr id="41" name="SK-7-text-40"/>
          <p:cNvSpPr/>
          <p:nvPr/>
        </p:nvSpPr>
        <p:spPr>
          <a:xfrm>
            <a:off x="1450777" y="5630317"/>
            <a:ext cx="1718965" cy="37713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1440"/>
              </a:lnSpc>
              <a:buNone/>
            </a:pPr>
            <a:r>
              <a:rPr lang="en-US" sz="1200" dirty="0">
                <a:solidFill>
                  <a:srgbClr val="0042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On heavy clay – bund may</a:t>
            </a:r>
            <a:endParaRPr lang="en-US" sz="1200" dirty="0"/>
          </a:p>
          <a:p>
            <a:pPr marL="0" indent="0" algn="l">
              <a:lnSpc>
                <a:spcPts val="1440"/>
              </a:lnSpc>
              <a:buNone/>
            </a:pPr>
            <a:r>
              <a:rPr lang="en-US" sz="1200" dirty="0">
                <a:solidFill>
                  <a:srgbClr val="0042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not be needed</a:t>
            </a:r>
            <a:endParaRPr lang="en-US" sz="1200" dirty="0"/>
          </a:p>
        </p:txBody>
      </p:sp>
      <p:sp>
        <p:nvSpPr>
          <p:cNvPr id="42" name="SK-7-text-41"/>
          <p:cNvSpPr/>
          <p:nvPr/>
        </p:nvSpPr>
        <p:spPr>
          <a:xfrm>
            <a:off x="5096173" y="2050405"/>
            <a:ext cx="1619250" cy="20568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STEP 6</a:t>
            </a:r>
            <a:endParaRPr lang="en-US" sz="1500" dirty="0"/>
          </a:p>
        </p:txBody>
      </p:sp>
      <p:sp>
        <p:nvSpPr>
          <p:cNvPr id="43" name="SK-7-text-42"/>
          <p:cNvSpPr/>
          <p:nvPr/>
        </p:nvSpPr>
        <p:spPr>
          <a:xfrm>
            <a:off x="3974455" y="3092946"/>
            <a:ext cx="5133975" cy="226219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650" b="1" dirty="0">
                <a:solidFill>
                  <a:srgbClr val="0042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Fit the Outlet Notch</a:t>
            </a:r>
            <a:endParaRPr lang="en-US" sz="1650" dirty="0"/>
          </a:p>
        </p:txBody>
      </p:sp>
      <p:sp>
        <p:nvSpPr>
          <p:cNvPr id="44" name="SK-7-text-43"/>
          <p:cNvSpPr/>
          <p:nvPr/>
        </p:nvSpPr>
        <p:spPr>
          <a:xfrm>
            <a:off x="3913584" y="3689598"/>
            <a:ext cx="1987153" cy="404515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144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• Set notch 0.1–0.2m above</a:t>
            </a:r>
            <a:endParaRPr lang="en-US" sz="1200" dirty="0"/>
          </a:p>
          <a:p>
            <a:pPr marL="0" indent="0" algn="l">
              <a:lnSpc>
                <a:spcPts val="144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pond base</a:t>
            </a:r>
            <a:endParaRPr lang="en-US" sz="1200" dirty="0"/>
          </a:p>
        </p:txBody>
      </p:sp>
      <p:sp>
        <p:nvSpPr>
          <p:cNvPr id="45" name="SK-7-text-44"/>
          <p:cNvSpPr/>
          <p:nvPr/>
        </p:nvSpPr>
        <p:spPr>
          <a:xfrm>
            <a:off x="3913584" y="4210794"/>
            <a:ext cx="1962894" cy="397669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144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• Protects outlet with stone</a:t>
            </a:r>
            <a:endParaRPr lang="en-US" sz="1200" dirty="0"/>
          </a:p>
          <a:p>
            <a:pPr marL="0" indent="0" algn="l">
              <a:lnSpc>
                <a:spcPts val="144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rip-rap armour</a:t>
            </a:r>
            <a:endParaRPr lang="en-US" sz="1200" dirty="0"/>
          </a:p>
        </p:txBody>
      </p:sp>
      <p:sp>
        <p:nvSpPr>
          <p:cNvPr id="46" name="SK-7-text-45"/>
          <p:cNvSpPr/>
          <p:nvPr/>
        </p:nvSpPr>
        <p:spPr>
          <a:xfrm>
            <a:off x="3913584" y="4718298"/>
            <a:ext cx="2023765" cy="404515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144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• Options: V-notch weir, pipe</a:t>
            </a:r>
            <a:endParaRPr lang="en-US" sz="1200" dirty="0"/>
          </a:p>
          <a:p>
            <a:pPr marL="0" indent="0" algn="l">
              <a:lnSpc>
                <a:spcPts val="144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spillway, stone pitching</a:t>
            </a:r>
            <a:endParaRPr lang="en-US" sz="1200" dirty="0"/>
          </a:p>
        </p:txBody>
      </p:sp>
      <p:sp>
        <p:nvSpPr>
          <p:cNvPr id="47" name="SK-7-text-46"/>
          <p:cNvSpPr/>
          <p:nvPr/>
        </p:nvSpPr>
        <p:spPr>
          <a:xfrm>
            <a:off x="3974455" y="5644009"/>
            <a:ext cx="1694557" cy="363438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1440"/>
              </a:lnSpc>
              <a:buNone/>
            </a:pPr>
            <a:r>
              <a:rPr lang="en-US" sz="1200" dirty="0">
                <a:solidFill>
                  <a:srgbClr val="0042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Ensures permanent water</a:t>
            </a:r>
            <a:endParaRPr lang="en-US" sz="1200" dirty="0"/>
          </a:p>
          <a:p>
            <a:pPr marL="0" indent="0" algn="l">
              <a:lnSpc>
                <a:spcPts val="1440"/>
              </a:lnSpc>
              <a:buNone/>
            </a:pPr>
            <a:r>
              <a:rPr lang="en-US" sz="1200" dirty="0">
                <a:solidFill>
                  <a:srgbClr val="0042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retention</a:t>
            </a:r>
            <a:endParaRPr lang="en-US" sz="1200" dirty="0"/>
          </a:p>
        </p:txBody>
      </p:sp>
      <p:sp>
        <p:nvSpPr>
          <p:cNvPr id="48" name="SK-7-text-47"/>
          <p:cNvSpPr/>
          <p:nvPr/>
        </p:nvSpPr>
        <p:spPr>
          <a:xfrm>
            <a:off x="6534894" y="3099792"/>
            <a:ext cx="4379595" cy="219373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650" b="1" dirty="0">
                <a:solidFill>
                  <a:srgbClr val="0042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Protect the Inlet</a:t>
            </a:r>
            <a:endParaRPr lang="en-US" sz="1650" dirty="0"/>
          </a:p>
        </p:txBody>
      </p:sp>
      <p:sp>
        <p:nvSpPr>
          <p:cNvPr id="49" name="SK-7-text-48"/>
          <p:cNvSpPr/>
          <p:nvPr/>
        </p:nvSpPr>
        <p:spPr>
          <a:xfrm>
            <a:off x="6486079" y="3689598"/>
            <a:ext cx="2133600" cy="404515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144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• Stone apron min 0.5m × 0.5m</a:t>
            </a:r>
            <a:endParaRPr lang="en-US" sz="1200" dirty="0"/>
          </a:p>
          <a:p>
            <a:pPr marL="0" indent="0" algn="l">
              <a:lnSpc>
                <a:spcPts val="144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at inlet to prevent scour</a:t>
            </a:r>
            <a:endParaRPr lang="en-US" sz="1200" dirty="0"/>
          </a:p>
        </p:txBody>
      </p:sp>
      <p:sp>
        <p:nvSpPr>
          <p:cNvPr id="50" name="SK-7-text-49"/>
          <p:cNvSpPr/>
          <p:nvPr/>
        </p:nvSpPr>
        <p:spPr>
          <a:xfrm>
            <a:off x="6486079" y="4210794"/>
            <a:ext cx="1987153" cy="589657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144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• Install silt trap at inlet –</a:t>
            </a:r>
            <a:endParaRPr lang="en-US" sz="1200" dirty="0"/>
          </a:p>
          <a:p>
            <a:pPr marL="0" indent="0" algn="l">
              <a:lnSpc>
                <a:spcPts val="144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min 20% of total pond area,</a:t>
            </a:r>
            <a:endParaRPr lang="en-US" sz="1200" dirty="0"/>
          </a:p>
          <a:p>
            <a:pPr marL="0" indent="0" algn="l">
              <a:lnSpc>
                <a:spcPts val="144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20–30cm deep</a:t>
            </a:r>
            <a:endParaRPr lang="en-US" sz="1200" dirty="0"/>
          </a:p>
        </p:txBody>
      </p:sp>
      <p:sp>
        <p:nvSpPr>
          <p:cNvPr id="51" name="SK-7-text-50"/>
          <p:cNvSpPr/>
          <p:nvPr/>
        </p:nvSpPr>
        <p:spPr>
          <a:xfrm>
            <a:off x="6486079" y="4917132"/>
            <a:ext cx="2023765" cy="397669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144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• Plant silt trap with: Bulrush,</a:t>
            </a:r>
            <a:endParaRPr lang="en-US" sz="1200" dirty="0"/>
          </a:p>
          <a:p>
            <a:pPr marL="0" indent="0" algn="l">
              <a:lnSpc>
                <a:spcPts val="144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Yellow Flag Iris, Water Mint</a:t>
            </a:r>
            <a:endParaRPr lang="en-US" sz="1200" dirty="0"/>
          </a:p>
        </p:txBody>
      </p:sp>
      <p:sp>
        <p:nvSpPr>
          <p:cNvPr id="52" name="SK-7-text-51"/>
          <p:cNvSpPr/>
          <p:nvPr/>
        </p:nvSpPr>
        <p:spPr>
          <a:xfrm>
            <a:off x="6522690" y="5630317"/>
            <a:ext cx="1779984" cy="397669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1440"/>
              </a:lnSpc>
              <a:buNone/>
            </a:pPr>
            <a:r>
              <a:rPr lang="en-US" sz="1200" dirty="0">
                <a:solidFill>
                  <a:srgbClr val="0042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Silt trap is the most critical</a:t>
            </a:r>
            <a:endParaRPr lang="en-US" sz="1200" dirty="0"/>
          </a:p>
          <a:p>
            <a:pPr marL="0" indent="0" algn="l">
              <a:lnSpc>
                <a:spcPts val="1440"/>
              </a:lnSpc>
              <a:buNone/>
            </a:pPr>
            <a:r>
              <a:rPr lang="en-US" sz="1200" dirty="0">
                <a:solidFill>
                  <a:srgbClr val="0042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zone for water quality</a:t>
            </a:r>
            <a:endParaRPr lang="en-US" sz="1200" dirty="0"/>
          </a:p>
        </p:txBody>
      </p:sp>
      <p:sp>
        <p:nvSpPr>
          <p:cNvPr id="53" name="SK-7-text-52"/>
          <p:cNvSpPr/>
          <p:nvPr/>
        </p:nvSpPr>
        <p:spPr>
          <a:xfrm>
            <a:off x="7729686" y="2050405"/>
            <a:ext cx="1619250" cy="20568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STEP 7</a:t>
            </a:r>
            <a:endParaRPr lang="en-US" sz="1500" dirty="0"/>
          </a:p>
        </p:txBody>
      </p:sp>
      <p:sp>
        <p:nvSpPr>
          <p:cNvPr id="54" name="SK-7-text-53"/>
          <p:cNvSpPr/>
          <p:nvPr/>
        </p:nvSpPr>
        <p:spPr>
          <a:xfrm>
            <a:off x="10326588" y="2050405"/>
            <a:ext cx="1619250" cy="20568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STEP 8</a:t>
            </a:r>
            <a:endParaRPr lang="en-US" sz="1500" dirty="0"/>
          </a:p>
        </p:txBody>
      </p:sp>
      <p:sp>
        <p:nvSpPr>
          <p:cNvPr id="55" name="SK-7-text-54"/>
          <p:cNvSpPr/>
          <p:nvPr/>
        </p:nvSpPr>
        <p:spPr>
          <a:xfrm>
            <a:off x="9131796" y="3099792"/>
            <a:ext cx="3060204" cy="219373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650" b="1" dirty="0">
                <a:solidFill>
                  <a:srgbClr val="0042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Fence and Plant</a:t>
            </a:r>
            <a:endParaRPr lang="en-US" sz="1650" dirty="0"/>
          </a:p>
        </p:txBody>
      </p:sp>
      <p:sp>
        <p:nvSpPr>
          <p:cNvPr id="56" name="SK-7-text-55"/>
          <p:cNvSpPr/>
          <p:nvPr/>
        </p:nvSpPr>
        <p:spPr>
          <a:xfrm>
            <a:off x="9095184" y="3689598"/>
            <a:ext cx="1706761" cy="397669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144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• Stock-proof fence – 2m</a:t>
            </a:r>
            <a:endParaRPr lang="en-US" sz="1200" dirty="0"/>
          </a:p>
          <a:p>
            <a:pPr marL="0" indent="0" algn="l">
              <a:lnSpc>
                <a:spcPts val="144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buffer from water edge</a:t>
            </a:r>
            <a:endParaRPr lang="en-US" sz="1200" dirty="0"/>
          </a:p>
        </p:txBody>
      </p:sp>
      <p:sp>
        <p:nvSpPr>
          <p:cNvPr id="57" name="SK-7-text-56"/>
          <p:cNvSpPr/>
          <p:nvPr/>
        </p:nvSpPr>
        <p:spPr>
          <a:xfrm>
            <a:off x="9095184" y="4190107"/>
            <a:ext cx="1840855" cy="397669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144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• Plant silt trap in blocks of</a:t>
            </a:r>
            <a:endParaRPr lang="en-US" sz="1200" dirty="0"/>
          </a:p>
          <a:p>
            <a:pPr marL="0" indent="0" algn="l">
              <a:lnSpc>
                <a:spcPts val="144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single species (not mixed)</a:t>
            </a:r>
            <a:endParaRPr lang="en-US" sz="1200" dirty="0"/>
          </a:p>
        </p:txBody>
      </p:sp>
      <p:sp>
        <p:nvSpPr>
          <p:cNvPr id="58" name="SK-7-text-57"/>
          <p:cNvSpPr/>
          <p:nvPr/>
        </p:nvSpPr>
        <p:spPr>
          <a:xfrm>
            <a:off x="9095184" y="4649688"/>
            <a:ext cx="2255490" cy="37713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144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• Do NOT plant Common Reed –</a:t>
            </a:r>
            <a:endParaRPr lang="en-US" sz="1200" dirty="0"/>
          </a:p>
          <a:p>
            <a:pPr marL="0" indent="0" algn="l">
              <a:lnSpc>
                <a:spcPts val="144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it out-competes all other species</a:t>
            </a:r>
            <a:endParaRPr lang="en-US" sz="1200" dirty="0"/>
          </a:p>
        </p:txBody>
      </p:sp>
      <p:sp>
        <p:nvSpPr>
          <p:cNvPr id="59" name="SK-7-text-58"/>
          <p:cNvSpPr/>
          <p:nvPr/>
        </p:nvSpPr>
        <p:spPr>
          <a:xfrm>
            <a:off x="9095184" y="5122813"/>
            <a:ext cx="1901875" cy="575965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144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• Rest of pond: allow natural</a:t>
            </a:r>
            <a:endParaRPr lang="en-US" sz="1200" dirty="0"/>
          </a:p>
          <a:p>
            <a:pPr marL="0" indent="0" algn="l">
              <a:lnSpc>
                <a:spcPts val="144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colonisation if near existing</a:t>
            </a:r>
            <a:endParaRPr lang="en-US" sz="1200" dirty="0"/>
          </a:p>
          <a:p>
            <a:pPr marL="0" indent="0" algn="l">
              <a:lnSpc>
                <a:spcPts val="144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waterbody</a:t>
            </a:r>
            <a:endParaRPr lang="en-US" sz="1200" dirty="0"/>
          </a:p>
        </p:txBody>
      </p:sp>
      <p:sp>
        <p:nvSpPr>
          <p:cNvPr id="60" name="SK-7-text-59"/>
          <p:cNvSpPr/>
          <p:nvPr/>
        </p:nvSpPr>
        <p:spPr>
          <a:xfrm>
            <a:off x="9131796" y="5788075"/>
            <a:ext cx="1645890" cy="370284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1440"/>
              </a:lnSpc>
              <a:buNone/>
            </a:pPr>
            <a:r>
              <a:rPr lang="en-US" sz="1200" dirty="0">
                <a:solidFill>
                  <a:srgbClr val="0042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All plants must be locally</a:t>
            </a:r>
            <a:endParaRPr lang="en-US" sz="1200" dirty="0"/>
          </a:p>
          <a:p>
            <a:pPr marL="0" indent="0" algn="l">
              <a:lnSpc>
                <a:spcPts val="1440"/>
              </a:lnSpc>
              <a:buNone/>
            </a:pPr>
            <a:r>
              <a:rPr lang="en-US" sz="1200" dirty="0">
                <a:solidFill>
                  <a:srgbClr val="0042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sourced and native</a:t>
            </a:r>
            <a:endParaRPr lang="en-US" sz="1200" dirty="0"/>
          </a:p>
        </p:txBody>
      </p:sp>
      <p:sp>
        <p:nvSpPr>
          <p:cNvPr id="61" name="SK-7-text-60"/>
          <p:cNvSpPr/>
          <p:nvPr/>
        </p:nvSpPr>
        <p:spPr>
          <a:xfrm>
            <a:off x="1755577" y="6515100"/>
            <a:ext cx="10436423" cy="20568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Take geotagged photos from multiple angles immediately after construction. Retain contractor invoice – both required for EIP payment claim.</a:t>
            </a:r>
            <a:endParaRPr lang="en-US" sz="1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K-8-img-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K-8-img-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059" y="157609"/>
            <a:ext cx="1767780" cy="301675"/>
          </a:xfrm>
          <a:prstGeom prst="rect">
            <a:avLst/>
          </a:prstGeom>
        </p:spPr>
      </p:pic>
      <p:pic>
        <p:nvPicPr>
          <p:cNvPr id="4" name="SK-8-img-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392" y="1165771"/>
            <a:ext cx="11582400" cy="3675757"/>
          </a:xfrm>
          <a:prstGeom prst="rect">
            <a:avLst/>
          </a:prstGeom>
        </p:spPr>
      </p:pic>
      <p:pic>
        <p:nvPicPr>
          <p:cNvPr id="5" name="SK-8-img-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098" y="1241227"/>
            <a:ext cx="3523357" cy="1776115"/>
          </a:xfrm>
          <a:prstGeom prst="rect">
            <a:avLst/>
          </a:prstGeom>
        </p:spPr>
      </p:pic>
      <p:pic>
        <p:nvPicPr>
          <p:cNvPr id="6" name="SK-8-img-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7655" y="1691134"/>
            <a:ext cx="182761" cy="19050"/>
          </a:xfrm>
          <a:prstGeom prst="rect">
            <a:avLst/>
          </a:prstGeom>
        </p:spPr>
      </p:pic>
      <p:pic>
        <p:nvPicPr>
          <p:cNvPr id="7" name="SK-8-img-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4425" y="1673718"/>
            <a:ext cx="53882" cy="53882"/>
          </a:xfrm>
          <a:prstGeom prst="rect">
            <a:avLst/>
          </a:prstGeom>
        </p:spPr>
      </p:pic>
      <p:pic>
        <p:nvPicPr>
          <p:cNvPr id="8" name="SK-8-img-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1098" y="3703290"/>
            <a:ext cx="2755255" cy="1056084"/>
          </a:xfrm>
          <a:prstGeom prst="rect">
            <a:avLst/>
          </a:prstGeom>
        </p:spPr>
      </p:pic>
      <p:pic>
        <p:nvPicPr>
          <p:cNvPr id="9" name="SK-8-img-8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1098" y="3703290"/>
            <a:ext cx="2755255" cy="157609"/>
          </a:xfrm>
          <a:prstGeom prst="rect">
            <a:avLst/>
          </a:prstGeom>
        </p:spPr>
      </p:pic>
      <p:pic>
        <p:nvPicPr>
          <p:cNvPr id="10" name="SK-8-img-9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64855" y="3703290"/>
            <a:ext cx="3413671" cy="1056084"/>
          </a:xfrm>
          <a:prstGeom prst="rect">
            <a:avLst/>
          </a:prstGeom>
        </p:spPr>
      </p:pic>
      <p:pic>
        <p:nvPicPr>
          <p:cNvPr id="11" name="SK-8-img-10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64855" y="3703290"/>
            <a:ext cx="3413671" cy="157609"/>
          </a:xfrm>
          <a:prstGeom prst="rect">
            <a:avLst/>
          </a:prstGeom>
        </p:spPr>
      </p:pic>
      <p:pic>
        <p:nvPicPr>
          <p:cNvPr id="12" name="SK-8-img-11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24973" y="3408313"/>
            <a:ext cx="4779169" cy="1350913"/>
          </a:xfrm>
          <a:prstGeom prst="rect">
            <a:avLst/>
          </a:prstGeom>
        </p:spPr>
      </p:pic>
      <p:pic>
        <p:nvPicPr>
          <p:cNvPr id="13" name="SK-8-img-12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24973" y="3408313"/>
            <a:ext cx="4779169" cy="157609"/>
          </a:xfrm>
          <a:prstGeom prst="rect">
            <a:avLst/>
          </a:prstGeom>
        </p:spPr>
      </p:pic>
      <p:pic>
        <p:nvPicPr>
          <p:cNvPr id="14" name="SK-8-img-13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4882753"/>
            <a:ext cx="12192000" cy="1741884"/>
          </a:xfrm>
          <a:prstGeom prst="rect">
            <a:avLst/>
          </a:prstGeom>
        </p:spPr>
      </p:pic>
      <p:pic>
        <p:nvPicPr>
          <p:cNvPr id="15" name="SK-8-img-14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0392" y="5074890"/>
            <a:ext cx="1450777" cy="342900"/>
          </a:xfrm>
          <a:prstGeom prst="rect">
            <a:avLst/>
          </a:prstGeom>
        </p:spPr>
      </p:pic>
      <p:pic>
        <p:nvPicPr>
          <p:cNvPr id="16" name="SK-8-img-15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77467" y="5074890"/>
            <a:ext cx="2657773" cy="342900"/>
          </a:xfrm>
          <a:prstGeom prst="rect">
            <a:avLst/>
          </a:prstGeom>
        </p:spPr>
      </p:pic>
      <p:pic>
        <p:nvPicPr>
          <p:cNvPr id="17" name="SK-8-img-16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81686" y="5074890"/>
            <a:ext cx="1462980" cy="342900"/>
          </a:xfrm>
          <a:prstGeom prst="rect">
            <a:avLst/>
          </a:prstGeom>
        </p:spPr>
      </p:pic>
      <p:pic>
        <p:nvPicPr>
          <p:cNvPr id="18" name="SK-8-img-17" descr="preencode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95765" y="6048673"/>
            <a:ext cx="4949875" cy="493663"/>
          </a:xfrm>
          <a:prstGeom prst="rect">
            <a:avLst/>
          </a:prstGeom>
        </p:spPr>
      </p:pic>
      <p:pic>
        <p:nvPicPr>
          <p:cNvPr id="19" name="SK-8-img-18" descr="preencode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6624786"/>
            <a:ext cx="12192000" cy="233065"/>
          </a:xfrm>
          <a:prstGeom prst="rect">
            <a:avLst/>
          </a:prstGeom>
        </p:spPr>
      </p:pic>
      <p:pic>
        <p:nvPicPr>
          <p:cNvPr id="20" name="SK-8-img-19" descr="preencode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241977" y="1453753"/>
            <a:ext cx="4572000" cy="575422"/>
          </a:xfrm>
          <a:prstGeom prst="rect">
            <a:avLst/>
          </a:prstGeom>
        </p:spPr>
      </p:pic>
      <p:pic>
        <p:nvPicPr>
          <p:cNvPr id="21" name="SK-8-img-20" descr="preencode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241977" y="1453753"/>
            <a:ext cx="1143000" cy="131997"/>
          </a:xfrm>
          <a:prstGeom prst="rect">
            <a:avLst/>
          </a:prstGeom>
        </p:spPr>
      </p:pic>
      <p:pic>
        <p:nvPicPr>
          <p:cNvPr id="22" name="SK-8-img-21" descr="preencoded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384977" y="1453753"/>
            <a:ext cx="914400" cy="131997"/>
          </a:xfrm>
          <a:prstGeom prst="rect">
            <a:avLst/>
          </a:prstGeom>
        </p:spPr>
      </p:pic>
      <p:pic>
        <p:nvPicPr>
          <p:cNvPr id="23" name="SK-8-img-22" descr="preencoded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299377" y="1453753"/>
            <a:ext cx="685800" cy="131997"/>
          </a:xfrm>
          <a:prstGeom prst="rect">
            <a:avLst/>
          </a:prstGeom>
        </p:spPr>
      </p:pic>
      <p:pic>
        <p:nvPicPr>
          <p:cNvPr id="24" name="SK-8-img-23" descr="preencoded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985177" y="1453753"/>
            <a:ext cx="1828800" cy="131997"/>
          </a:xfrm>
          <a:prstGeom prst="rect">
            <a:avLst/>
          </a:prstGeom>
        </p:spPr>
      </p:pic>
      <p:pic>
        <p:nvPicPr>
          <p:cNvPr id="25" name="SK-8-img-24" descr="preencoded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241977" y="1585750"/>
            <a:ext cx="1143000" cy="147809"/>
          </a:xfrm>
          <a:prstGeom prst="rect">
            <a:avLst/>
          </a:prstGeom>
        </p:spPr>
      </p:pic>
      <p:pic>
        <p:nvPicPr>
          <p:cNvPr id="26" name="SK-8-img-25" descr="preencoded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384977" y="1585750"/>
            <a:ext cx="914400" cy="147809"/>
          </a:xfrm>
          <a:prstGeom prst="rect">
            <a:avLst/>
          </a:prstGeom>
        </p:spPr>
      </p:pic>
      <p:pic>
        <p:nvPicPr>
          <p:cNvPr id="27" name="SK-8-img-26" descr="preencoded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299377" y="1585750"/>
            <a:ext cx="685800" cy="147809"/>
          </a:xfrm>
          <a:prstGeom prst="rect">
            <a:avLst/>
          </a:prstGeom>
        </p:spPr>
      </p:pic>
      <p:pic>
        <p:nvPicPr>
          <p:cNvPr id="28" name="SK-8-img-27" descr="preencoded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985177" y="1585750"/>
            <a:ext cx="1828800" cy="147809"/>
          </a:xfrm>
          <a:prstGeom prst="rect">
            <a:avLst/>
          </a:prstGeom>
        </p:spPr>
      </p:pic>
      <p:pic>
        <p:nvPicPr>
          <p:cNvPr id="29" name="SK-8-img-28" descr="preencoded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241977" y="1733558"/>
            <a:ext cx="1143000" cy="147809"/>
          </a:xfrm>
          <a:prstGeom prst="rect">
            <a:avLst/>
          </a:prstGeom>
        </p:spPr>
      </p:pic>
      <p:pic>
        <p:nvPicPr>
          <p:cNvPr id="30" name="SK-8-img-29" descr="preencoded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384977" y="1733558"/>
            <a:ext cx="914400" cy="147809"/>
          </a:xfrm>
          <a:prstGeom prst="rect">
            <a:avLst/>
          </a:prstGeom>
        </p:spPr>
      </p:pic>
      <p:pic>
        <p:nvPicPr>
          <p:cNvPr id="31" name="SK-8-img-30" descr="preencoded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299377" y="1733558"/>
            <a:ext cx="685800" cy="147809"/>
          </a:xfrm>
          <a:prstGeom prst="rect">
            <a:avLst/>
          </a:prstGeom>
        </p:spPr>
      </p:pic>
      <p:pic>
        <p:nvPicPr>
          <p:cNvPr id="32" name="SK-8-img-31" descr="preencoded.png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9985177" y="1733558"/>
            <a:ext cx="1828800" cy="147809"/>
          </a:xfrm>
          <a:prstGeom prst="rect">
            <a:avLst/>
          </a:prstGeom>
        </p:spPr>
      </p:pic>
      <p:pic>
        <p:nvPicPr>
          <p:cNvPr id="33" name="SK-8-img-32" descr="preencoded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241977" y="1881367"/>
            <a:ext cx="1143000" cy="147809"/>
          </a:xfrm>
          <a:prstGeom prst="rect">
            <a:avLst/>
          </a:prstGeom>
        </p:spPr>
      </p:pic>
      <p:pic>
        <p:nvPicPr>
          <p:cNvPr id="34" name="SK-8-img-33" descr="preencoded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384977" y="1881367"/>
            <a:ext cx="914400" cy="147809"/>
          </a:xfrm>
          <a:prstGeom prst="rect">
            <a:avLst/>
          </a:prstGeom>
        </p:spPr>
      </p:pic>
      <p:pic>
        <p:nvPicPr>
          <p:cNvPr id="35" name="SK-8-img-34" descr="preencoded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299377" y="1881367"/>
            <a:ext cx="685800" cy="147809"/>
          </a:xfrm>
          <a:prstGeom prst="rect">
            <a:avLst/>
          </a:prstGeom>
        </p:spPr>
      </p:pic>
      <p:pic>
        <p:nvPicPr>
          <p:cNvPr id="36" name="SK-8-img-35" descr="preencoded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985177" y="1881367"/>
            <a:ext cx="1828800" cy="147809"/>
          </a:xfrm>
          <a:prstGeom prst="rect">
            <a:avLst/>
          </a:prstGeom>
        </p:spPr>
      </p:pic>
      <p:pic>
        <p:nvPicPr>
          <p:cNvPr id="37" name="SK-8-img-36" descr="preencoded.png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6778675" y="6082903"/>
            <a:ext cx="402282" cy="390823"/>
          </a:xfrm>
          <a:prstGeom prst="rect">
            <a:avLst/>
          </a:prstGeom>
        </p:spPr>
      </p:pic>
      <p:pic>
        <p:nvPicPr>
          <p:cNvPr id="39" name="SK-8-img-38" descr="preencoded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3206353" y="5918448"/>
            <a:ext cx="158353" cy="157609"/>
          </a:xfrm>
          <a:prstGeom prst="rect">
            <a:avLst/>
          </a:prstGeom>
        </p:spPr>
      </p:pic>
      <p:pic>
        <p:nvPicPr>
          <p:cNvPr id="40" name="SK-8-img-39" descr="preencoded.png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3206353" y="5808613"/>
            <a:ext cx="158353" cy="150763"/>
          </a:xfrm>
          <a:prstGeom prst="rect">
            <a:avLst/>
          </a:prstGeom>
        </p:spPr>
      </p:pic>
      <p:pic>
        <p:nvPicPr>
          <p:cNvPr id="41" name="SK-8-img-40" descr="preencoded.png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3206353" y="5705773"/>
            <a:ext cx="158353" cy="157609"/>
          </a:xfrm>
          <a:prstGeom prst="rect">
            <a:avLst/>
          </a:prstGeom>
        </p:spPr>
      </p:pic>
      <p:pic>
        <p:nvPicPr>
          <p:cNvPr id="42" name="SK-8-img-41" descr="preencoded.png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3206353" y="5596086"/>
            <a:ext cx="158353" cy="164455"/>
          </a:xfrm>
          <a:prstGeom prst="rect">
            <a:avLst/>
          </a:prstGeom>
        </p:spPr>
      </p:pic>
      <p:pic>
        <p:nvPicPr>
          <p:cNvPr id="43" name="SK-8-img-42" descr="preencoded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3206353" y="5541169"/>
            <a:ext cx="158353" cy="150763"/>
          </a:xfrm>
          <a:prstGeom prst="rect">
            <a:avLst/>
          </a:prstGeom>
        </p:spPr>
      </p:pic>
      <p:pic>
        <p:nvPicPr>
          <p:cNvPr id="44" name="SK-8-img-43" descr="preencoded.png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463153" y="5945832"/>
            <a:ext cx="158353" cy="143917"/>
          </a:xfrm>
          <a:prstGeom prst="rect">
            <a:avLst/>
          </a:prstGeom>
        </p:spPr>
      </p:pic>
      <p:pic>
        <p:nvPicPr>
          <p:cNvPr id="45" name="SK-8-img-44" descr="preencoded.png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463153" y="5822305"/>
            <a:ext cx="158353" cy="89148"/>
          </a:xfrm>
          <a:prstGeom prst="rect">
            <a:avLst/>
          </a:prstGeom>
        </p:spPr>
      </p:pic>
      <p:pic>
        <p:nvPicPr>
          <p:cNvPr id="46" name="SK-8-img-45" descr="preencoded.png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463153" y="5623471"/>
            <a:ext cx="158353" cy="150763"/>
          </a:xfrm>
          <a:prstGeom prst="rect">
            <a:avLst/>
          </a:prstGeom>
        </p:spPr>
      </p:pic>
      <p:pic>
        <p:nvPicPr>
          <p:cNvPr id="47" name="SK-8-img-46" descr="preencoded.png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9399984" y="4279255"/>
            <a:ext cx="451098" cy="459432"/>
          </a:xfrm>
          <a:prstGeom prst="rect">
            <a:avLst/>
          </a:prstGeom>
        </p:spPr>
      </p:pic>
      <p:pic>
        <p:nvPicPr>
          <p:cNvPr id="48" name="SK-8-img-47" descr="preencoded.png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7046863" y="4286250"/>
            <a:ext cx="438894" cy="452586"/>
          </a:xfrm>
          <a:prstGeom prst="rect">
            <a:avLst/>
          </a:prstGeom>
        </p:spPr>
      </p:pic>
      <p:pic>
        <p:nvPicPr>
          <p:cNvPr id="49" name="SK-8-img-48" descr="preencoded.png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9387780" y="3627834"/>
            <a:ext cx="475357" cy="473125"/>
          </a:xfrm>
          <a:prstGeom prst="rect">
            <a:avLst/>
          </a:prstGeom>
        </p:spPr>
      </p:pic>
      <p:pic>
        <p:nvPicPr>
          <p:cNvPr id="50" name="SK-8-img-49" descr="preencoded.png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7046863" y="3627834"/>
            <a:ext cx="438894" cy="466279"/>
          </a:xfrm>
          <a:prstGeom prst="rect">
            <a:avLst/>
          </a:prstGeom>
        </p:spPr>
      </p:pic>
      <p:pic>
        <p:nvPicPr>
          <p:cNvPr id="51" name="SK-8-img-50" descr="preencoded.png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5864275" y="3895279"/>
            <a:ext cx="438894" cy="877788"/>
          </a:xfrm>
          <a:prstGeom prst="rect">
            <a:avLst/>
          </a:prstGeom>
        </p:spPr>
      </p:pic>
      <p:pic>
        <p:nvPicPr>
          <p:cNvPr id="52" name="SK-8-img-51" descr="preencoded.png"/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487561" y="3881586"/>
            <a:ext cx="560784" cy="905173"/>
          </a:xfrm>
          <a:prstGeom prst="rect">
            <a:avLst/>
          </a:prstGeom>
        </p:spPr>
      </p:pic>
      <p:pic>
        <p:nvPicPr>
          <p:cNvPr id="53" name="SK-8-img-52" descr="preencoded.png"/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487561" y="3730675"/>
            <a:ext cx="231577" cy="95994"/>
          </a:xfrm>
          <a:prstGeom prst="rect">
            <a:avLst/>
          </a:prstGeom>
        </p:spPr>
      </p:pic>
      <p:pic>
        <p:nvPicPr>
          <p:cNvPr id="54" name="SK-8-img-53" descr="preencoded.png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377875" y="1899642"/>
            <a:ext cx="6644580" cy="1494979"/>
          </a:xfrm>
          <a:prstGeom prst="rect">
            <a:avLst/>
          </a:prstGeom>
        </p:spPr>
      </p:pic>
      <p:pic>
        <p:nvPicPr>
          <p:cNvPr id="55" name="SK-8-img-54" descr="preencoded.png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511969" y="1392138"/>
            <a:ext cx="487561" cy="432048"/>
          </a:xfrm>
          <a:prstGeom prst="rect">
            <a:avLst/>
          </a:prstGeom>
        </p:spPr>
      </p:pic>
      <p:sp>
        <p:nvSpPr>
          <p:cNvPr id="56" name="SK-8-text-55"/>
          <p:cNvSpPr/>
          <p:nvPr/>
        </p:nvSpPr>
        <p:spPr>
          <a:xfrm>
            <a:off x="7203877" y="1453753"/>
            <a:ext cx="1123950" cy="131997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buNone/>
            </a:pPr>
            <a:r>
              <a:rPr lang="en-US" sz="825" b="1" dirty="0">
                <a:solidFill>
                  <a:srgbClr val="FFFFFF"/>
                </a:solidFill>
              </a:rPr>
              <a:t>Zone</a:t>
            </a:r>
            <a:endParaRPr lang="en-US" sz="825" dirty="0"/>
          </a:p>
        </p:txBody>
      </p:sp>
      <p:sp>
        <p:nvSpPr>
          <p:cNvPr id="57" name="SK-8-text-56"/>
          <p:cNvSpPr/>
          <p:nvPr/>
        </p:nvSpPr>
        <p:spPr>
          <a:xfrm>
            <a:off x="8346877" y="1453753"/>
            <a:ext cx="895350" cy="131997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buNone/>
            </a:pPr>
            <a:r>
              <a:rPr lang="en-US" sz="825" b="1" dirty="0">
                <a:solidFill>
                  <a:srgbClr val="FFFFFF"/>
                </a:solidFill>
              </a:rPr>
              <a:t>Depth</a:t>
            </a:r>
            <a:endParaRPr lang="en-US" sz="825" dirty="0"/>
          </a:p>
        </p:txBody>
      </p:sp>
      <p:sp>
        <p:nvSpPr>
          <p:cNvPr id="58" name="SK-8-text-57"/>
          <p:cNvSpPr/>
          <p:nvPr/>
        </p:nvSpPr>
        <p:spPr>
          <a:xfrm>
            <a:off x="9261277" y="1453753"/>
            <a:ext cx="666750" cy="131997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buNone/>
            </a:pPr>
            <a:r>
              <a:rPr lang="en-US" sz="825" b="1" dirty="0">
                <a:solidFill>
                  <a:srgbClr val="FFFFFF"/>
                </a:solidFill>
              </a:rPr>
              <a:t>Area</a:t>
            </a:r>
            <a:endParaRPr lang="en-US" sz="825" dirty="0"/>
          </a:p>
        </p:txBody>
      </p:sp>
      <p:sp>
        <p:nvSpPr>
          <p:cNvPr id="59" name="SK-8-text-58"/>
          <p:cNvSpPr/>
          <p:nvPr/>
        </p:nvSpPr>
        <p:spPr>
          <a:xfrm>
            <a:off x="9947077" y="1453753"/>
            <a:ext cx="1809750" cy="131997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buNone/>
            </a:pPr>
            <a:r>
              <a:rPr lang="en-US" sz="825" b="1" dirty="0">
                <a:solidFill>
                  <a:srgbClr val="FFFFFF"/>
                </a:solidFill>
              </a:rPr>
              <a:t>Location</a:t>
            </a:r>
            <a:endParaRPr lang="en-US" sz="825" dirty="0"/>
          </a:p>
        </p:txBody>
      </p:sp>
      <p:sp>
        <p:nvSpPr>
          <p:cNvPr id="60" name="SK-8-text-59"/>
          <p:cNvSpPr/>
          <p:nvPr/>
        </p:nvSpPr>
        <p:spPr>
          <a:xfrm>
            <a:off x="7318177" y="1585750"/>
            <a:ext cx="1066800" cy="147809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990"/>
              </a:lnSpc>
              <a:buNone/>
            </a:pPr>
            <a:r>
              <a:rPr lang="en-US" sz="825" dirty="0">
                <a:solidFill>
                  <a:srgbClr val="333333"/>
                </a:solidFill>
              </a:rPr>
              <a:t>Silt Trap</a:t>
            </a:r>
            <a:endParaRPr lang="en-US" sz="825" dirty="0"/>
          </a:p>
        </p:txBody>
      </p:sp>
      <p:sp>
        <p:nvSpPr>
          <p:cNvPr id="61" name="SK-8-text-60"/>
          <p:cNvSpPr/>
          <p:nvPr/>
        </p:nvSpPr>
        <p:spPr>
          <a:xfrm>
            <a:off x="8346877" y="1585750"/>
            <a:ext cx="838200" cy="147809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990"/>
              </a:lnSpc>
              <a:buNone/>
            </a:pPr>
            <a:r>
              <a:rPr lang="en-US" sz="825" dirty="0">
                <a:solidFill>
                  <a:srgbClr val="333333"/>
                </a:solidFill>
              </a:rPr>
              <a:t>20–30 cm</a:t>
            </a:r>
            <a:endParaRPr lang="en-US" sz="825" dirty="0"/>
          </a:p>
        </p:txBody>
      </p:sp>
      <p:sp>
        <p:nvSpPr>
          <p:cNvPr id="62" name="SK-8-text-61"/>
          <p:cNvSpPr/>
          <p:nvPr/>
        </p:nvSpPr>
        <p:spPr>
          <a:xfrm>
            <a:off x="9261277" y="1585750"/>
            <a:ext cx="609600" cy="147809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990"/>
              </a:lnSpc>
              <a:buNone/>
            </a:pPr>
            <a:r>
              <a:rPr lang="en-US" sz="825" dirty="0">
                <a:solidFill>
                  <a:srgbClr val="333333"/>
                </a:solidFill>
              </a:rPr>
              <a:t>≥20%</a:t>
            </a:r>
            <a:endParaRPr lang="en-US" sz="825" dirty="0"/>
          </a:p>
        </p:txBody>
      </p:sp>
      <p:sp>
        <p:nvSpPr>
          <p:cNvPr id="63" name="SK-8-text-62"/>
          <p:cNvSpPr/>
          <p:nvPr/>
        </p:nvSpPr>
        <p:spPr>
          <a:xfrm>
            <a:off x="10061377" y="1585750"/>
            <a:ext cx="2130623" cy="147809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990"/>
              </a:lnSpc>
              <a:buNone/>
            </a:pPr>
            <a:r>
              <a:rPr lang="en-US" sz="825" dirty="0">
                <a:solidFill>
                  <a:srgbClr val="333333"/>
                </a:solidFill>
              </a:rPr>
              <a:t>At inlet — MUST be planted</a:t>
            </a:r>
            <a:endParaRPr lang="en-US" sz="825" dirty="0"/>
          </a:p>
        </p:txBody>
      </p:sp>
      <p:sp>
        <p:nvSpPr>
          <p:cNvPr id="64" name="SK-8-text-63"/>
          <p:cNvSpPr/>
          <p:nvPr/>
        </p:nvSpPr>
        <p:spPr>
          <a:xfrm>
            <a:off x="7318177" y="1733558"/>
            <a:ext cx="2255520" cy="147809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990"/>
              </a:lnSpc>
              <a:buNone/>
            </a:pPr>
            <a:r>
              <a:rPr lang="en-US" sz="825" dirty="0">
                <a:solidFill>
                  <a:srgbClr val="333333"/>
                </a:solidFill>
              </a:rPr>
              <a:t>Mosaic Shelf / Steps</a:t>
            </a:r>
            <a:endParaRPr lang="en-US" sz="825" dirty="0"/>
          </a:p>
        </p:txBody>
      </p:sp>
      <p:sp>
        <p:nvSpPr>
          <p:cNvPr id="65" name="SK-8-text-64"/>
          <p:cNvSpPr/>
          <p:nvPr/>
        </p:nvSpPr>
        <p:spPr>
          <a:xfrm>
            <a:off x="8346877" y="1733558"/>
            <a:ext cx="838200" cy="147809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990"/>
              </a:lnSpc>
              <a:buNone/>
            </a:pPr>
            <a:r>
              <a:rPr lang="en-US" sz="825" dirty="0">
                <a:solidFill>
                  <a:srgbClr val="333333"/>
                </a:solidFill>
              </a:rPr>
              <a:t>1–50 cm</a:t>
            </a:r>
            <a:endParaRPr lang="en-US" sz="825" dirty="0"/>
          </a:p>
        </p:txBody>
      </p:sp>
      <p:sp>
        <p:nvSpPr>
          <p:cNvPr id="66" name="SK-8-text-65"/>
          <p:cNvSpPr/>
          <p:nvPr/>
        </p:nvSpPr>
        <p:spPr>
          <a:xfrm>
            <a:off x="9261277" y="1733558"/>
            <a:ext cx="609600" cy="147809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990"/>
              </a:lnSpc>
              <a:buNone/>
            </a:pPr>
            <a:r>
              <a:rPr lang="en-US" sz="825" dirty="0">
                <a:solidFill>
                  <a:srgbClr val="333333"/>
                </a:solidFill>
              </a:rPr>
              <a:t>~60%</a:t>
            </a:r>
            <a:endParaRPr lang="en-US" sz="825" dirty="0"/>
          </a:p>
        </p:txBody>
      </p:sp>
      <p:sp>
        <p:nvSpPr>
          <p:cNvPr id="67" name="SK-8-text-66"/>
          <p:cNvSpPr/>
          <p:nvPr/>
        </p:nvSpPr>
        <p:spPr>
          <a:xfrm>
            <a:off x="10061377" y="1733558"/>
            <a:ext cx="2130623" cy="147809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990"/>
              </a:lnSpc>
              <a:buNone/>
            </a:pPr>
            <a:r>
              <a:rPr lang="en-US" sz="825" dirty="0">
                <a:solidFill>
                  <a:srgbClr val="333333"/>
                </a:solidFill>
              </a:rPr>
              <a:t>Throughout — ridges &amp; bumps</a:t>
            </a:r>
            <a:endParaRPr lang="en-US" sz="825" dirty="0"/>
          </a:p>
        </p:txBody>
      </p:sp>
      <p:sp>
        <p:nvSpPr>
          <p:cNvPr id="68" name="SK-8-text-67"/>
          <p:cNvSpPr/>
          <p:nvPr/>
        </p:nvSpPr>
        <p:spPr>
          <a:xfrm>
            <a:off x="7318177" y="1881367"/>
            <a:ext cx="1928622" cy="147809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990"/>
              </a:lnSpc>
              <a:buNone/>
            </a:pPr>
            <a:r>
              <a:rPr lang="en-US" sz="825" dirty="0">
                <a:solidFill>
                  <a:srgbClr val="333333"/>
                </a:solidFill>
              </a:rPr>
              <a:t>Deeper Open Water</a:t>
            </a:r>
            <a:endParaRPr lang="en-US" sz="825" dirty="0"/>
          </a:p>
        </p:txBody>
      </p:sp>
      <p:sp>
        <p:nvSpPr>
          <p:cNvPr id="69" name="SK-8-text-68"/>
          <p:cNvSpPr/>
          <p:nvPr/>
        </p:nvSpPr>
        <p:spPr>
          <a:xfrm>
            <a:off x="8346877" y="1881367"/>
            <a:ext cx="838200" cy="147809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990"/>
              </a:lnSpc>
              <a:buNone/>
            </a:pPr>
            <a:r>
              <a:rPr lang="en-US" sz="825" dirty="0">
                <a:solidFill>
                  <a:srgbClr val="333333"/>
                </a:solidFill>
              </a:rPr>
              <a:t>50–90 cm</a:t>
            </a:r>
            <a:endParaRPr lang="en-US" sz="825" dirty="0"/>
          </a:p>
        </p:txBody>
      </p:sp>
      <p:sp>
        <p:nvSpPr>
          <p:cNvPr id="70" name="SK-8-text-69"/>
          <p:cNvSpPr/>
          <p:nvPr/>
        </p:nvSpPr>
        <p:spPr>
          <a:xfrm>
            <a:off x="9261277" y="1881367"/>
            <a:ext cx="609600" cy="147809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990"/>
              </a:lnSpc>
              <a:buNone/>
            </a:pPr>
            <a:r>
              <a:rPr lang="en-US" sz="825" dirty="0">
                <a:solidFill>
                  <a:srgbClr val="333333"/>
                </a:solidFill>
              </a:rPr>
              <a:t>≤20%</a:t>
            </a:r>
            <a:endParaRPr lang="en-US" sz="825" dirty="0"/>
          </a:p>
        </p:txBody>
      </p:sp>
      <p:sp>
        <p:nvSpPr>
          <p:cNvPr id="71" name="SK-8-text-70"/>
          <p:cNvSpPr/>
          <p:nvPr/>
        </p:nvSpPr>
        <p:spPr>
          <a:xfrm>
            <a:off x="10061377" y="1881367"/>
            <a:ext cx="2130623" cy="147809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990"/>
              </a:lnSpc>
              <a:buNone/>
            </a:pPr>
            <a:r>
              <a:rPr lang="en-US" sz="825" dirty="0">
                <a:solidFill>
                  <a:srgbClr val="333333"/>
                </a:solidFill>
              </a:rPr>
              <a:t>Throughout — limited</a:t>
            </a:r>
            <a:endParaRPr lang="en-US" sz="825" dirty="0"/>
          </a:p>
        </p:txBody>
      </p:sp>
      <p:sp>
        <p:nvSpPr>
          <p:cNvPr id="72" name="SK-8-text-71"/>
          <p:cNvSpPr/>
          <p:nvPr/>
        </p:nvSpPr>
        <p:spPr>
          <a:xfrm>
            <a:off x="402282" y="191988"/>
            <a:ext cx="3436620" cy="143917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05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FARMING FOR WATER EIP</a:t>
            </a:r>
            <a:endParaRPr lang="en-US" sz="1050" dirty="0"/>
          </a:p>
        </p:txBody>
      </p:sp>
      <p:sp>
        <p:nvSpPr>
          <p:cNvPr id="73" name="SK-8-text-72"/>
          <p:cNvSpPr/>
          <p:nvPr/>
        </p:nvSpPr>
        <p:spPr>
          <a:xfrm>
            <a:off x="316855" y="418207"/>
            <a:ext cx="11875145" cy="397669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285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Pond Construction &amp; Management</a:t>
            </a:r>
            <a:endParaRPr lang="en-US" sz="2850" dirty="0"/>
          </a:p>
        </p:txBody>
      </p:sp>
      <p:sp>
        <p:nvSpPr>
          <p:cNvPr id="74" name="SK-8-text-73"/>
          <p:cNvSpPr/>
          <p:nvPr/>
        </p:nvSpPr>
        <p:spPr>
          <a:xfrm>
            <a:off x="316855" y="836563"/>
            <a:ext cx="9848850" cy="212527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50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Guidelines — Georgina Mooney, UCD (2024)</a:t>
            </a:r>
            <a:endParaRPr lang="en-US" sz="1500" dirty="0"/>
          </a:p>
        </p:txBody>
      </p:sp>
      <p:sp>
        <p:nvSpPr>
          <p:cNvPr id="75" name="SK-8-text-74"/>
          <p:cNvSpPr/>
          <p:nvPr/>
        </p:nvSpPr>
        <p:spPr>
          <a:xfrm>
            <a:off x="1121569" y="1337221"/>
            <a:ext cx="3493770" cy="11653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975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COMMON MISTAKE TO AVOID</a:t>
            </a:r>
            <a:endParaRPr lang="en-US" sz="975" dirty="0"/>
          </a:p>
        </p:txBody>
      </p:sp>
      <p:sp>
        <p:nvSpPr>
          <p:cNvPr id="76" name="SK-8-text-75"/>
          <p:cNvSpPr/>
          <p:nvPr/>
        </p:nvSpPr>
        <p:spPr>
          <a:xfrm>
            <a:off x="1109365" y="1481286"/>
            <a:ext cx="2694384" cy="418207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Do NOT compact the basin flat with the digger. A flat, compacted</a:t>
            </a:r>
            <a:endParaRPr lang="en-US" sz="750" dirty="0"/>
          </a:p>
          <a:p>
            <a:pPr marL="0" indent="0" algn="l">
              <a:lnSpc>
                <a:spcPts val="900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surface prevents plant establishment and reduces water</a:t>
            </a:r>
            <a:endParaRPr lang="en-US" sz="750" dirty="0"/>
          </a:p>
          <a:p>
            <a:pPr marL="0" indent="0" algn="l">
              <a:lnSpc>
                <a:spcPts val="900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quality benefits. Leave ridges, hollows and bumps</a:t>
            </a:r>
            <a:endParaRPr lang="en-US" sz="750" dirty="0"/>
          </a:p>
          <a:p>
            <a:pPr marL="0" indent="0" algn="l">
              <a:lnSpc>
                <a:spcPts val="900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throughout the basin.</a:t>
            </a:r>
            <a:endParaRPr lang="en-US" sz="750" dirty="0"/>
          </a:p>
        </p:txBody>
      </p:sp>
      <p:sp>
        <p:nvSpPr>
          <p:cNvPr id="77" name="SK-8-text-76"/>
          <p:cNvSpPr/>
          <p:nvPr/>
        </p:nvSpPr>
        <p:spPr>
          <a:xfrm>
            <a:off x="4230588" y="1536055"/>
            <a:ext cx="963067" cy="322213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825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Semi-permanent island</a:t>
            </a:r>
            <a:endParaRPr lang="en-US" sz="750" dirty="0"/>
          </a:p>
          <a:p>
            <a:pPr marL="0" indent="0" algn="ctr">
              <a:lnSpc>
                <a:spcPts val="825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(submerged winter,</a:t>
            </a:r>
            <a:endParaRPr lang="en-US" sz="750" dirty="0"/>
          </a:p>
          <a:p>
            <a:pPr marL="0" indent="0" algn="ctr">
              <a:lnSpc>
                <a:spcPts val="825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exposed summer)</a:t>
            </a:r>
            <a:endParaRPr lang="en-US" sz="750" dirty="0"/>
          </a:p>
        </p:txBody>
      </p:sp>
      <p:sp>
        <p:nvSpPr>
          <p:cNvPr id="78" name="SK-8-text-77"/>
          <p:cNvSpPr/>
          <p:nvPr/>
        </p:nvSpPr>
        <p:spPr>
          <a:xfrm>
            <a:off x="6620173" y="1611511"/>
            <a:ext cx="762000" cy="10284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7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Outlet</a:t>
            </a:r>
            <a:endParaRPr lang="en-US" sz="750" dirty="0"/>
          </a:p>
        </p:txBody>
      </p:sp>
      <p:sp>
        <p:nvSpPr>
          <p:cNvPr id="79" name="SK-8-text-78"/>
          <p:cNvSpPr/>
          <p:nvPr/>
        </p:nvSpPr>
        <p:spPr>
          <a:xfrm>
            <a:off x="438894" y="3531840"/>
            <a:ext cx="1264920" cy="11653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975" b="1" dirty="0">
                <a:solidFill>
                  <a:srgbClr val="2E7D3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PLANTING</a:t>
            </a:r>
            <a:endParaRPr lang="en-US" sz="975" dirty="0"/>
          </a:p>
        </p:txBody>
      </p:sp>
      <p:sp>
        <p:nvSpPr>
          <p:cNvPr id="80" name="SK-8-text-79"/>
          <p:cNvSpPr/>
          <p:nvPr/>
        </p:nvSpPr>
        <p:spPr>
          <a:xfrm>
            <a:off x="865584" y="3730675"/>
            <a:ext cx="4351020" cy="11653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825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SILT TRAP — Must Plant (in blocks)</a:t>
            </a:r>
            <a:endParaRPr lang="en-US" sz="825" dirty="0"/>
          </a:p>
        </p:txBody>
      </p:sp>
      <p:sp>
        <p:nvSpPr>
          <p:cNvPr id="81" name="SK-8-text-80"/>
          <p:cNvSpPr/>
          <p:nvPr/>
        </p:nvSpPr>
        <p:spPr>
          <a:xfrm>
            <a:off x="1206996" y="3950196"/>
            <a:ext cx="2933700" cy="11653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7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Bulrush (Typha latifolia)</a:t>
            </a:r>
            <a:endParaRPr lang="en-US" sz="750" dirty="0"/>
          </a:p>
        </p:txBody>
      </p:sp>
      <p:sp>
        <p:nvSpPr>
          <p:cNvPr id="82" name="SK-8-text-81"/>
          <p:cNvSpPr/>
          <p:nvPr/>
        </p:nvSpPr>
        <p:spPr>
          <a:xfrm>
            <a:off x="1206996" y="4114800"/>
            <a:ext cx="4076700" cy="11653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7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Yellow Flag Iris (Iris pseudacorus)</a:t>
            </a:r>
            <a:endParaRPr lang="en-US" sz="750" dirty="0"/>
          </a:p>
        </p:txBody>
      </p:sp>
      <p:sp>
        <p:nvSpPr>
          <p:cNvPr id="83" name="SK-8-text-82"/>
          <p:cNvSpPr/>
          <p:nvPr/>
        </p:nvSpPr>
        <p:spPr>
          <a:xfrm>
            <a:off x="1206996" y="4279255"/>
            <a:ext cx="3276600" cy="109686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7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Water Mint (Mentha aquatica)</a:t>
            </a:r>
            <a:endParaRPr lang="en-US" sz="750" dirty="0"/>
          </a:p>
        </p:txBody>
      </p:sp>
      <p:sp>
        <p:nvSpPr>
          <p:cNvPr id="84" name="SK-8-text-83"/>
          <p:cNvSpPr/>
          <p:nvPr/>
        </p:nvSpPr>
        <p:spPr>
          <a:xfrm>
            <a:off x="1206996" y="4450705"/>
            <a:ext cx="1560463" cy="226219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50" b="1" dirty="0">
                <a:solidFill>
                  <a:srgbClr val="C62828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NO Common Reed — it out-competes</a:t>
            </a:r>
            <a:endParaRPr lang="en-US" sz="750" dirty="0"/>
          </a:p>
          <a:p>
            <a:pPr marL="0" indent="0" algn="l">
              <a:lnSpc>
                <a:spcPts val="900"/>
              </a:lnSpc>
              <a:buNone/>
            </a:pPr>
            <a:r>
              <a:rPr lang="en-US" sz="750" b="1" dirty="0">
                <a:solidFill>
                  <a:srgbClr val="C62828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all other species</a:t>
            </a:r>
            <a:endParaRPr lang="en-US" sz="750" dirty="0"/>
          </a:p>
        </p:txBody>
      </p:sp>
      <p:sp>
        <p:nvSpPr>
          <p:cNvPr id="85" name="SK-8-text-84"/>
          <p:cNvSpPr/>
          <p:nvPr/>
        </p:nvSpPr>
        <p:spPr>
          <a:xfrm>
            <a:off x="4401294" y="3723829"/>
            <a:ext cx="1584960" cy="109686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825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REST OF POND</a:t>
            </a:r>
            <a:endParaRPr lang="en-US" sz="825" dirty="0"/>
          </a:p>
        </p:txBody>
      </p:sp>
      <p:sp>
        <p:nvSpPr>
          <p:cNvPr id="86" name="SK-8-text-85"/>
          <p:cNvSpPr/>
          <p:nvPr/>
        </p:nvSpPr>
        <p:spPr>
          <a:xfrm>
            <a:off x="3364855" y="3943350"/>
            <a:ext cx="6134100" cy="123379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7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Allow natural colonisation if near existing waterbody</a:t>
            </a:r>
            <a:endParaRPr lang="en-US" sz="750" dirty="0"/>
          </a:p>
        </p:txBody>
      </p:sp>
      <p:sp>
        <p:nvSpPr>
          <p:cNvPr id="87" name="SK-8-text-86"/>
          <p:cNvSpPr/>
          <p:nvPr/>
        </p:nvSpPr>
        <p:spPr>
          <a:xfrm>
            <a:off x="3364855" y="4107805"/>
            <a:ext cx="1914079" cy="233065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Do not remove Horsetails (Equisetum spp.) —</a:t>
            </a:r>
            <a:endParaRPr lang="en-US" sz="750" dirty="0"/>
          </a:p>
          <a:p>
            <a:pPr marL="0" indent="0" algn="l">
              <a:lnSpc>
                <a:spcPts val="900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they aid nutrient removal</a:t>
            </a:r>
            <a:endParaRPr lang="en-US" sz="750" dirty="0"/>
          </a:p>
        </p:txBody>
      </p:sp>
      <p:sp>
        <p:nvSpPr>
          <p:cNvPr id="88" name="SK-8-text-87"/>
          <p:cNvSpPr/>
          <p:nvPr/>
        </p:nvSpPr>
        <p:spPr>
          <a:xfrm>
            <a:off x="3364855" y="4395936"/>
            <a:ext cx="5219700" cy="11653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7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All plants must be locally sourced and native</a:t>
            </a:r>
            <a:endParaRPr lang="en-US" sz="750" dirty="0"/>
          </a:p>
        </p:txBody>
      </p:sp>
      <p:sp>
        <p:nvSpPr>
          <p:cNvPr id="89" name="SK-8-text-88"/>
          <p:cNvSpPr/>
          <p:nvPr/>
        </p:nvSpPr>
        <p:spPr>
          <a:xfrm>
            <a:off x="3364855" y="4567386"/>
            <a:ext cx="5562600" cy="11653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7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Avoid invasive species — may be illegal to plant</a:t>
            </a:r>
            <a:endParaRPr lang="en-US" sz="750" dirty="0"/>
          </a:p>
        </p:txBody>
      </p:sp>
      <p:sp>
        <p:nvSpPr>
          <p:cNvPr id="90" name="SK-8-text-89"/>
          <p:cNvSpPr/>
          <p:nvPr/>
        </p:nvSpPr>
        <p:spPr>
          <a:xfrm>
            <a:off x="7205365" y="1282303"/>
            <a:ext cx="2602230" cy="130225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975" b="1" dirty="0">
                <a:solidFill>
                  <a:srgbClr val="2E7D3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POND ZONE SUMMARY</a:t>
            </a:r>
            <a:endParaRPr lang="en-US" sz="975" dirty="0"/>
          </a:p>
        </p:txBody>
      </p:sp>
      <p:sp>
        <p:nvSpPr>
          <p:cNvPr id="91" name="SK-8-text-90"/>
          <p:cNvSpPr/>
          <p:nvPr/>
        </p:nvSpPr>
        <p:spPr>
          <a:xfrm>
            <a:off x="7217569" y="2359075"/>
            <a:ext cx="2750820" cy="123379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975" b="1" dirty="0">
                <a:solidFill>
                  <a:srgbClr val="2E7D3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CONSTRUCTION RULES</a:t>
            </a:r>
            <a:endParaRPr lang="en-US" sz="975" dirty="0"/>
          </a:p>
        </p:txBody>
      </p:sp>
      <p:sp>
        <p:nvSpPr>
          <p:cNvPr id="92" name="SK-8-text-91"/>
          <p:cNvSpPr/>
          <p:nvPr/>
        </p:nvSpPr>
        <p:spPr>
          <a:xfrm>
            <a:off x="7205365" y="2516832"/>
            <a:ext cx="4986635" cy="109686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7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Silt trap at inlet — min 20% of total pond area</a:t>
            </a:r>
            <a:endParaRPr lang="en-US" sz="750" dirty="0"/>
          </a:p>
        </p:txBody>
      </p:sp>
      <p:sp>
        <p:nvSpPr>
          <p:cNvPr id="93" name="SK-8-text-92"/>
          <p:cNvSpPr/>
          <p:nvPr/>
        </p:nvSpPr>
        <p:spPr>
          <a:xfrm>
            <a:off x="7205365" y="2653903"/>
            <a:ext cx="4686300" cy="10284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7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Inlet bank slope — 1:4 gradient minimum</a:t>
            </a:r>
            <a:endParaRPr lang="en-US" sz="750" dirty="0"/>
          </a:p>
        </p:txBody>
      </p:sp>
      <p:sp>
        <p:nvSpPr>
          <p:cNvPr id="94" name="SK-8-text-93"/>
          <p:cNvSpPr/>
          <p:nvPr/>
        </p:nvSpPr>
        <p:spPr>
          <a:xfrm>
            <a:off x="7205365" y="2791123"/>
            <a:ext cx="4986635" cy="109686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7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Ridges &amp; hollows along edges and base — essential</a:t>
            </a:r>
            <a:endParaRPr lang="en-US" sz="750" dirty="0"/>
          </a:p>
        </p:txBody>
      </p:sp>
      <p:sp>
        <p:nvSpPr>
          <p:cNvPr id="95" name="SK-8-text-94"/>
          <p:cNvSpPr/>
          <p:nvPr/>
        </p:nvSpPr>
        <p:spPr>
          <a:xfrm>
            <a:off x="7205365" y="2928342"/>
            <a:ext cx="3848100" cy="109686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7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Semi-permanent islands encouraged</a:t>
            </a:r>
            <a:endParaRPr lang="en-US" sz="750" dirty="0"/>
          </a:p>
        </p:txBody>
      </p:sp>
      <p:sp>
        <p:nvSpPr>
          <p:cNvPr id="96" name="SK-8-text-95"/>
          <p:cNvSpPr/>
          <p:nvPr/>
        </p:nvSpPr>
        <p:spPr>
          <a:xfrm>
            <a:off x="9692580" y="2516832"/>
            <a:ext cx="2499420" cy="109686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7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Natural wavy boundary — not circular</a:t>
            </a:r>
            <a:endParaRPr lang="en-US" sz="750" dirty="0"/>
          </a:p>
        </p:txBody>
      </p:sp>
      <p:sp>
        <p:nvSpPr>
          <p:cNvPr id="97" name="SK-8-text-96"/>
          <p:cNvSpPr/>
          <p:nvPr/>
        </p:nvSpPr>
        <p:spPr>
          <a:xfrm>
            <a:off x="9692580" y="2647057"/>
            <a:ext cx="2499420" cy="10284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7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Max inlet-to-outlet distance</a:t>
            </a:r>
            <a:endParaRPr lang="en-US" sz="750" dirty="0"/>
          </a:p>
        </p:txBody>
      </p:sp>
      <p:sp>
        <p:nvSpPr>
          <p:cNvPr id="98" name="SK-8-text-97"/>
          <p:cNvSpPr/>
          <p:nvPr/>
        </p:nvSpPr>
        <p:spPr>
          <a:xfrm>
            <a:off x="9692580" y="2791123"/>
            <a:ext cx="2499420" cy="109686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7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Shallow areas (under 20cm) maximised</a:t>
            </a:r>
            <a:endParaRPr lang="en-US" sz="750" dirty="0"/>
          </a:p>
        </p:txBody>
      </p:sp>
      <p:sp>
        <p:nvSpPr>
          <p:cNvPr id="99" name="SK-8-text-98"/>
          <p:cNvSpPr/>
          <p:nvPr/>
        </p:nvSpPr>
        <p:spPr>
          <a:xfrm>
            <a:off x="9692580" y="2928342"/>
            <a:ext cx="2499420" cy="109686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7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Pond over 1m deep requires planning permission</a:t>
            </a:r>
            <a:endParaRPr lang="en-US" sz="750" dirty="0"/>
          </a:p>
        </p:txBody>
      </p:sp>
      <p:sp>
        <p:nvSpPr>
          <p:cNvPr id="100" name="SK-8-text-99"/>
          <p:cNvSpPr/>
          <p:nvPr/>
        </p:nvSpPr>
        <p:spPr>
          <a:xfrm>
            <a:off x="6973788" y="3209479"/>
            <a:ext cx="1562100" cy="123379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975" b="1" dirty="0">
                <a:solidFill>
                  <a:srgbClr val="2E7D3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MANAGEMENT</a:t>
            </a:r>
            <a:endParaRPr lang="en-US" sz="975" dirty="0"/>
          </a:p>
        </p:txBody>
      </p:sp>
      <p:sp>
        <p:nvSpPr>
          <p:cNvPr id="101" name="SK-8-text-100"/>
          <p:cNvSpPr/>
          <p:nvPr/>
        </p:nvSpPr>
        <p:spPr>
          <a:xfrm>
            <a:off x="7059067" y="3415159"/>
            <a:ext cx="1333500" cy="10284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825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MANAGEMENT</a:t>
            </a:r>
            <a:endParaRPr lang="en-US" sz="825" dirty="0"/>
          </a:p>
        </p:txBody>
      </p:sp>
      <p:sp>
        <p:nvSpPr>
          <p:cNvPr id="102" name="SK-8-text-101"/>
          <p:cNvSpPr/>
          <p:nvPr/>
        </p:nvSpPr>
        <p:spPr>
          <a:xfrm>
            <a:off x="7571184" y="3607296"/>
            <a:ext cx="1333500" cy="109686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825" b="1" dirty="0">
                <a:solidFill>
                  <a:srgbClr val="2E7D3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VEGETATION</a:t>
            </a:r>
            <a:endParaRPr lang="en-US" sz="825" dirty="0"/>
          </a:p>
        </p:txBody>
      </p:sp>
      <p:sp>
        <p:nvSpPr>
          <p:cNvPr id="103" name="SK-8-text-102"/>
          <p:cNvSpPr/>
          <p:nvPr/>
        </p:nvSpPr>
        <p:spPr>
          <a:xfrm>
            <a:off x="7571184" y="3730675"/>
            <a:ext cx="2484120" cy="95994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6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Remove when &gt;70% covered.</a:t>
            </a:r>
            <a:endParaRPr lang="en-US" sz="600" dirty="0"/>
          </a:p>
        </p:txBody>
      </p:sp>
      <p:sp>
        <p:nvSpPr>
          <p:cNvPr id="104" name="SK-8-text-103"/>
          <p:cNvSpPr/>
          <p:nvPr/>
        </p:nvSpPr>
        <p:spPr>
          <a:xfrm>
            <a:off x="7571184" y="3833515"/>
            <a:ext cx="2026920" cy="95994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6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Max 30% in one year.</a:t>
            </a:r>
            <a:endParaRPr lang="en-US" sz="600" dirty="0"/>
          </a:p>
        </p:txBody>
      </p:sp>
      <p:sp>
        <p:nvSpPr>
          <p:cNvPr id="105" name="SK-8-text-104"/>
          <p:cNvSpPr/>
          <p:nvPr/>
        </p:nvSpPr>
        <p:spPr>
          <a:xfrm>
            <a:off x="7571184" y="3936355"/>
            <a:ext cx="2270760" cy="95994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6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Leave overnight on bank.</a:t>
            </a:r>
            <a:endParaRPr lang="en-US" sz="600" dirty="0"/>
          </a:p>
        </p:txBody>
      </p:sp>
      <p:sp>
        <p:nvSpPr>
          <p:cNvPr id="106" name="SK-8-text-105"/>
          <p:cNvSpPr/>
          <p:nvPr/>
        </p:nvSpPr>
        <p:spPr>
          <a:xfrm>
            <a:off x="7571184" y="4039344"/>
            <a:ext cx="2087880" cy="89148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6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Best time: mid-autumn.</a:t>
            </a:r>
            <a:endParaRPr lang="en-US" sz="600" dirty="0"/>
          </a:p>
        </p:txBody>
      </p:sp>
      <p:sp>
        <p:nvSpPr>
          <p:cNvPr id="107" name="SK-8-text-106"/>
          <p:cNvSpPr/>
          <p:nvPr/>
        </p:nvSpPr>
        <p:spPr>
          <a:xfrm>
            <a:off x="9948565" y="3607296"/>
            <a:ext cx="1082040" cy="109686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825" b="1" dirty="0">
                <a:solidFill>
                  <a:srgbClr val="2E7D3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DREDGING</a:t>
            </a:r>
            <a:endParaRPr lang="en-US" sz="825" dirty="0"/>
          </a:p>
        </p:txBody>
      </p:sp>
      <p:sp>
        <p:nvSpPr>
          <p:cNvPr id="108" name="SK-8-text-107"/>
          <p:cNvSpPr/>
          <p:nvPr/>
        </p:nvSpPr>
        <p:spPr>
          <a:xfrm>
            <a:off x="9948565" y="3730675"/>
            <a:ext cx="1569720" cy="95994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6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3—5 year cycle.</a:t>
            </a:r>
            <a:endParaRPr lang="en-US" sz="600" dirty="0"/>
          </a:p>
        </p:txBody>
      </p:sp>
      <p:sp>
        <p:nvSpPr>
          <p:cNvPr id="109" name="SK-8-text-108"/>
          <p:cNvSpPr/>
          <p:nvPr/>
        </p:nvSpPr>
        <p:spPr>
          <a:xfrm>
            <a:off x="9948565" y="3833515"/>
            <a:ext cx="2243435" cy="95994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6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Dredge 1/3 at a time only.</a:t>
            </a:r>
            <a:endParaRPr lang="en-US" sz="600" dirty="0"/>
          </a:p>
        </p:txBody>
      </p:sp>
      <p:sp>
        <p:nvSpPr>
          <p:cNvPr id="110" name="SK-8-text-109"/>
          <p:cNvSpPr/>
          <p:nvPr/>
        </p:nvSpPr>
        <p:spPr>
          <a:xfrm>
            <a:off x="9948565" y="3936355"/>
            <a:ext cx="2243435" cy="89148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6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Block outflow with straw bale.</a:t>
            </a:r>
            <a:endParaRPr lang="en-US" sz="600" dirty="0"/>
          </a:p>
        </p:txBody>
      </p:sp>
      <p:sp>
        <p:nvSpPr>
          <p:cNvPr id="111" name="SK-8-text-110"/>
          <p:cNvSpPr/>
          <p:nvPr/>
        </p:nvSpPr>
        <p:spPr>
          <a:xfrm>
            <a:off x="9948565" y="4032498"/>
            <a:ext cx="2243435" cy="95994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6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Use sediment as fertiliser off-site.</a:t>
            </a:r>
            <a:endParaRPr lang="en-US" sz="600" dirty="0"/>
          </a:p>
        </p:txBody>
      </p:sp>
      <p:sp>
        <p:nvSpPr>
          <p:cNvPr id="112" name="SK-8-text-111"/>
          <p:cNvSpPr/>
          <p:nvPr/>
        </p:nvSpPr>
        <p:spPr>
          <a:xfrm>
            <a:off x="7571184" y="4265563"/>
            <a:ext cx="1836420" cy="109686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825" b="1" dirty="0">
                <a:solidFill>
                  <a:srgbClr val="2E7D3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TREES &amp; SHRUBS</a:t>
            </a:r>
            <a:endParaRPr lang="en-US" sz="825" dirty="0"/>
          </a:p>
        </p:txBody>
      </p:sp>
      <p:sp>
        <p:nvSpPr>
          <p:cNvPr id="113" name="SK-8-text-112"/>
          <p:cNvSpPr/>
          <p:nvPr/>
        </p:nvSpPr>
        <p:spPr>
          <a:xfrm>
            <a:off x="7571184" y="4382244"/>
            <a:ext cx="2301240" cy="10284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6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Manage if &gt;70% shading.</a:t>
            </a:r>
            <a:endParaRPr lang="en-US" sz="600" dirty="0"/>
          </a:p>
        </p:txBody>
      </p:sp>
      <p:sp>
        <p:nvSpPr>
          <p:cNvPr id="114" name="SK-8-text-113"/>
          <p:cNvSpPr/>
          <p:nvPr/>
        </p:nvSpPr>
        <p:spPr>
          <a:xfrm>
            <a:off x="7571184" y="4491930"/>
            <a:ext cx="1569720" cy="95994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6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3—5 year cycle.</a:t>
            </a:r>
            <a:endParaRPr lang="en-US" sz="600" dirty="0"/>
          </a:p>
        </p:txBody>
      </p:sp>
      <p:sp>
        <p:nvSpPr>
          <p:cNvPr id="115" name="SK-8-text-114"/>
          <p:cNvSpPr/>
          <p:nvPr/>
        </p:nvSpPr>
        <p:spPr>
          <a:xfrm>
            <a:off x="7571184" y="4594771"/>
            <a:ext cx="1905000" cy="95994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6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Leave dappled shade.</a:t>
            </a:r>
            <a:endParaRPr lang="en-US" sz="600" dirty="0"/>
          </a:p>
        </p:txBody>
      </p:sp>
      <p:sp>
        <p:nvSpPr>
          <p:cNvPr id="116" name="SK-8-text-115"/>
          <p:cNvSpPr/>
          <p:nvPr/>
        </p:nvSpPr>
        <p:spPr>
          <a:xfrm>
            <a:off x="7571184" y="4697611"/>
            <a:ext cx="2910840" cy="89148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6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Keep kingfisher perch branches.</a:t>
            </a:r>
            <a:endParaRPr lang="en-US" sz="600" dirty="0"/>
          </a:p>
        </p:txBody>
      </p:sp>
      <p:sp>
        <p:nvSpPr>
          <p:cNvPr id="117" name="SK-8-text-116"/>
          <p:cNvSpPr/>
          <p:nvPr/>
        </p:nvSpPr>
        <p:spPr>
          <a:xfrm>
            <a:off x="9948565" y="4265563"/>
            <a:ext cx="830580" cy="109686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825" b="1" dirty="0">
                <a:solidFill>
                  <a:srgbClr val="2E7D3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TIMING</a:t>
            </a:r>
            <a:endParaRPr lang="en-US" sz="825" dirty="0"/>
          </a:p>
        </p:txBody>
      </p:sp>
      <p:sp>
        <p:nvSpPr>
          <p:cNvPr id="118" name="SK-8-text-117"/>
          <p:cNvSpPr/>
          <p:nvPr/>
        </p:nvSpPr>
        <p:spPr>
          <a:xfrm>
            <a:off x="9948565" y="4389090"/>
            <a:ext cx="2243435" cy="95994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6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Mid-summer preferred — firm</a:t>
            </a:r>
            <a:endParaRPr lang="en-US" sz="600" dirty="0"/>
          </a:p>
        </p:txBody>
      </p:sp>
      <p:sp>
        <p:nvSpPr>
          <p:cNvPr id="119" name="SK-8-text-118"/>
          <p:cNvSpPr/>
          <p:nvPr/>
        </p:nvSpPr>
        <p:spPr>
          <a:xfrm>
            <a:off x="9948565" y="4491930"/>
            <a:ext cx="1722120" cy="95994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6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ground, low water.</a:t>
            </a:r>
            <a:endParaRPr lang="en-US" sz="600" dirty="0"/>
          </a:p>
        </p:txBody>
      </p:sp>
      <p:sp>
        <p:nvSpPr>
          <p:cNvPr id="120" name="SK-8-text-119"/>
          <p:cNvSpPr/>
          <p:nvPr/>
        </p:nvSpPr>
        <p:spPr>
          <a:xfrm>
            <a:off x="9948565" y="4594771"/>
            <a:ext cx="2243435" cy="95994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6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Avoid disturbing frogspawn (spring)</a:t>
            </a:r>
            <a:endParaRPr lang="en-US" sz="600" dirty="0"/>
          </a:p>
        </p:txBody>
      </p:sp>
      <p:sp>
        <p:nvSpPr>
          <p:cNvPr id="121" name="SK-8-text-120"/>
          <p:cNvSpPr/>
          <p:nvPr/>
        </p:nvSpPr>
        <p:spPr>
          <a:xfrm>
            <a:off x="9948565" y="4697611"/>
            <a:ext cx="2243435" cy="95994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6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and hibernating frogs (autumn/winter).</a:t>
            </a:r>
            <a:endParaRPr lang="en-US" sz="600" dirty="0"/>
          </a:p>
        </p:txBody>
      </p:sp>
      <p:sp>
        <p:nvSpPr>
          <p:cNvPr id="122" name="SK-8-text-121"/>
          <p:cNvSpPr/>
          <p:nvPr/>
        </p:nvSpPr>
        <p:spPr>
          <a:xfrm>
            <a:off x="414486" y="4896594"/>
            <a:ext cx="2842260" cy="10284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825" b="1" dirty="0">
                <a:solidFill>
                  <a:srgbClr val="C5E1A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STEP-BY-STEP REFERENCE</a:t>
            </a:r>
            <a:endParaRPr lang="en-US" sz="825" dirty="0"/>
          </a:p>
        </p:txBody>
      </p:sp>
      <p:sp>
        <p:nvSpPr>
          <p:cNvPr id="123" name="SK-8-text-122"/>
          <p:cNvSpPr/>
          <p:nvPr/>
        </p:nvSpPr>
        <p:spPr>
          <a:xfrm>
            <a:off x="755898" y="5102275"/>
            <a:ext cx="1908810" cy="137071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975" b="1" dirty="0">
                <a:solidFill>
                  <a:srgbClr val="C5E1A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10×6×0.5m</a:t>
            </a:r>
            <a:endParaRPr lang="en-US" sz="975" dirty="0"/>
          </a:p>
        </p:txBody>
      </p:sp>
      <p:sp>
        <p:nvSpPr>
          <p:cNvPr id="124" name="SK-8-text-123"/>
          <p:cNvSpPr/>
          <p:nvPr/>
        </p:nvSpPr>
        <p:spPr>
          <a:xfrm>
            <a:off x="743694" y="5253186"/>
            <a:ext cx="1905000" cy="10284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60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Typical size (L×W×D)</a:t>
            </a:r>
            <a:endParaRPr lang="en-US" sz="600" dirty="0"/>
          </a:p>
        </p:txBody>
      </p:sp>
      <p:sp>
        <p:nvSpPr>
          <p:cNvPr id="125" name="SK-8-text-124"/>
          <p:cNvSpPr/>
          <p:nvPr/>
        </p:nvSpPr>
        <p:spPr>
          <a:xfrm>
            <a:off x="2340769" y="5102275"/>
            <a:ext cx="967740" cy="130225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975" b="1" dirty="0">
                <a:solidFill>
                  <a:srgbClr val="C5E1A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€800</a:t>
            </a:r>
            <a:endParaRPr lang="en-US" sz="975" dirty="0"/>
          </a:p>
        </p:txBody>
      </p:sp>
      <p:sp>
        <p:nvSpPr>
          <p:cNvPr id="126" name="SK-8-text-125"/>
          <p:cNvSpPr/>
          <p:nvPr/>
        </p:nvSpPr>
        <p:spPr>
          <a:xfrm>
            <a:off x="2206675" y="5253186"/>
            <a:ext cx="1783080" cy="10284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60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Per unit (up to 3)</a:t>
            </a:r>
            <a:endParaRPr lang="en-US" sz="600" dirty="0"/>
          </a:p>
        </p:txBody>
      </p:sp>
      <p:sp>
        <p:nvSpPr>
          <p:cNvPr id="127" name="SK-8-text-126"/>
          <p:cNvSpPr/>
          <p:nvPr/>
        </p:nvSpPr>
        <p:spPr>
          <a:xfrm>
            <a:off x="3755082" y="5095429"/>
            <a:ext cx="1165860" cy="137071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975" b="1" dirty="0">
                <a:solidFill>
                  <a:srgbClr val="C5E1A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0.2 ha</a:t>
            </a:r>
            <a:endParaRPr lang="en-US" sz="975" dirty="0"/>
          </a:p>
        </p:txBody>
      </p:sp>
      <p:sp>
        <p:nvSpPr>
          <p:cNvPr id="128" name="SK-8-text-127"/>
          <p:cNvSpPr/>
          <p:nvPr/>
        </p:nvSpPr>
        <p:spPr>
          <a:xfrm>
            <a:off x="3596580" y="5253186"/>
            <a:ext cx="1630680" cy="10284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60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Maximum pond area</a:t>
            </a:r>
            <a:endParaRPr lang="en-US" sz="600" dirty="0"/>
          </a:p>
        </p:txBody>
      </p:sp>
      <p:sp>
        <p:nvSpPr>
          <p:cNvPr id="129" name="SK-8-text-128"/>
          <p:cNvSpPr/>
          <p:nvPr/>
        </p:nvSpPr>
        <p:spPr>
          <a:xfrm>
            <a:off x="5279082" y="5088582"/>
            <a:ext cx="373380" cy="130225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975" b="1" dirty="0">
                <a:solidFill>
                  <a:srgbClr val="C5E1A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NO</a:t>
            </a:r>
            <a:endParaRPr lang="en-US" sz="975" dirty="0"/>
          </a:p>
        </p:txBody>
      </p:sp>
      <p:sp>
        <p:nvSpPr>
          <p:cNvPr id="130" name="SK-8-text-129"/>
          <p:cNvSpPr/>
          <p:nvPr/>
        </p:nvSpPr>
        <p:spPr>
          <a:xfrm>
            <a:off x="5023098" y="5225653"/>
            <a:ext cx="755898" cy="164455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660"/>
              </a:lnSpc>
              <a:buNone/>
            </a:pPr>
            <a:r>
              <a:rPr lang="en-US" sz="60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Planning permission</a:t>
            </a:r>
            <a:endParaRPr lang="en-US" sz="600" dirty="0"/>
          </a:p>
          <a:p>
            <a:pPr marL="0" indent="0" algn="ctr">
              <a:lnSpc>
                <a:spcPts val="660"/>
              </a:lnSpc>
              <a:buNone/>
            </a:pPr>
            <a:r>
              <a:rPr lang="en-US" sz="60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needed</a:t>
            </a:r>
            <a:endParaRPr lang="en-US" sz="600" dirty="0"/>
          </a:p>
        </p:txBody>
      </p:sp>
      <p:sp>
        <p:nvSpPr>
          <p:cNvPr id="131" name="SK-8-text-130"/>
          <p:cNvSpPr/>
          <p:nvPr/>
        </p:nvSpPr>
        <p:spPr>
          <a:xfrm>
            <a:off x="414486" y="5479405"/>
            <a:ext cx="2171700" cy="109686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825" b="1" dirty="0">
                <a:solidFill>
                  <a:srgbClr val="C5E1A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8 STEPS TO BUILD</a:t>
            </a:r>
            <a:endParaRPr lang="en-US" sz="825" dirty="0"/>
          </a:p>
        </p:txBody>
      </p:sp>
      <p:sp>
        <p:nvSpPr>
          <p:cNvPr id="132" name="SK-8-text-131"/>
          <p:cNvSpPr/>
          <p:nvPr/>
        </p:nvSpPr>
        <p:spPr>
          <a:xfrm>
            <a:off x="694879" y="5637163"/>
            <a:ext cx="5562600" cy="95994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60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LOCATE Natural bowl, basin, impermeable soil, along contour.</a:t>
            </a:r>
            <a:endParaRPr lang="en-US" sz="600" dirty="0"/>
          </a:p>
        </p:txBody>
      </p:sp>
      <p:sp>
        <p:nvSpPr>
          <p:cNvPr id="133" name="SK-8-text-132"/>
          <p:cNvSpPr/>
          <p:nvPr/>
        </p:nvSpPr>
        <p:spPr>
          <a:xfrm>
            <a:off x="694879" y="5733157"/>
            <a:ext cx="2636520" cy="61615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60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Avoid existing watercourses.</a:t>
            </a:r>
            <a:endParaRPr lang="en-US" sz="600" dirty="0"/>
          </a:p>
        </p:txBody>
      </p:sp>
      <p:sp>
        <p:nvSpPr>
          <p:cNvPr id="134" name="SK-8-text-133"/>
          <p:cNvSpPr/>
          <p:nvPr/>
        </p:nvSpPr>
        <p:spPr>
          <a:xfrm>
            <a:off x="694879" y="5822305"/>
            <a:ext cx="6568440" cy="95994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60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MARK OUT Stake perimeter. Confirm in &amp; outlet direction before digging.</a:t>
            </a:r>
            <a:endParaRPr lang="en-US" sz="600" dirty="0"/>
          </a:p>
        </p:txBody>
      </p:sp>
      <p:sp>
        <p:nvSpPr>
          <p:cNvPr id="135" name="SK-8-text-134"/>
          <p:cNvSpPr/>
          <p:nvPr/>
        </p:nvSpPr>
        <p:spPr>
          <a:xfrm>
            <a:off x="694879" y="5945832"/>
            <a:ext cx="6507480" cy="95994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60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STRIP TOPSOIL Remove top 20cm, stockpile separately for pond capping.</a:t>
            </a:r>
            <a:endParaRPr lang="en-US" sz="600" dirty="0"/>
          </a:p>
        </p:txBody>
      </p:sp>
      <p:sp>
        <p:nvSpPr>
          <p:cNvPr id="136" name="SK-8-text-135"/>
          <p:cNvSpPr/>
          <p:nvPr/>
        </p:nvSpPr>
        <p:spPr>
          <a:xfrm>
            <a:off x="694879" y="6041827"/>
            <a:ext cx="2453580" cy="89148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60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EXCAVATE</a:t>
            </a:r>
            <a:endParaRPr lang="en-US" sz="600" dirty="0"/>
          </a:p>
        </p:txBody>
      </p:sp>
      <p:sp>
        <p:nvSpPr>
          <p:cNvPr id="137" name="SK-8-text-136"/>
          <p:cNvSpPr/>
          <p:nvPr/>
        </p:nvSpPr>
        <p:spPr>
          <a:xfrm>
            <a:off x="3450282" y="5520630"/>
            <a:ext cx="990600" cy="75307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60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BUILD BUND</a:t>
            </a:r>
            <a:endParaRPr lang="en-US" sz="600" dirty="0"/>
          </a:p>
        </p:txBody>
      </p:sp>
      <p:sp>
        <p:nvSpPr>
          <p:cNvPr id="138" name="SK-8-text-137"/>
          <p:cNvSpPr/>
          <p:nvPr/>
        </p:nvSpPr>
        <p:spPr>
          <a:xfrm>
            <a:off x="3450282" y="5602932"/>
            <a:ext cx="6172200" cy="10284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60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Compact subsoil bank 0.3-0.5m high, cap with stockpiled topsoil.</a:t>
            </a:r>
            <a:endParaRPr lang="en-US" sz="600" dirty="0"/>
          </a:p>
        </p:txBody>
      </p:sp>
      <p:sp>
        <p:nvSpPr>
          <p:cNvPr id="139" name="SK-8-text-138"/>
          <p:cNvSpPr/>
          <p:nvPr/>
        </p:nvSpPr>
        <p:spPr>
          <a:xfrm>
            <a:off x="3450282" y="5712619"/>
            <a:ext cx="6659880" cy="95994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60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FIT OUTLET Low point in bund, reinforce with stone. 1-1.5m wide notch.</a:t>
            </a:r>
            <a:endParaRPr lang="en-US" sz="600" dirty="0"/>
          </a:p>
        </p:txBody>
      </p:sp>
      <p:sp>
        <p:nvSpPr>
          <p:cNvPr id="140" name="SK-8-text-139"/>
          <p:cNvSpPr/>
          <p:nvPr/>
        </p:nvSpPr>
        <p:spPr>
          <a:xfrm>
            <a:off x="3450282" y="5815459"/>
            <a:ext cx="7117080" cy="10284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60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PROTECT INLET 2.5-5m wide, 1:10 slope at inflow point to prevent erosion.</a:t>
            </a:r>
            <a:endParaRPr lang="en-US" sz="600" dirty="0"/>
          </a:p>
        </p:txBody>
      </p:sp>
      <p:sp>
        <p:nvSpPr>
          <p:cNvPr id="141" name="SK-8-text-140"/>
          <p:cNvSpPr/>
          <p:nvPr/>
        </p:nvSpPr>
        <p:spPr>
          <a:xfrm>
            <a:off x="3450282" y="5952679"/>
            <a:ext cx="6720840" cy="157609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60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FENCE &amp; PLANT Set 2m back from water edge. Plant native wetland species.</a:t>
            </a:r>
            <a:endParaRPr lang="en-US" sz="600" dirty="0"/>
          </a:p>
        </p:txBody>
      </p:sp>
      <p:sp>
        <p:nvSpPr>
          <p:cNvPr id="142" name="SK-8-text-141"/>
          <p:cNvSpPr/>
          <p:nvPr/>
        </p:nvSpPr>
        <p:spPr>
          <a:xfrm>
            <a:off x="524173" y="6213277"/>
            <a:ext cx="4495800" cy="10284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60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Max 0.2 ha — larger ponds lose BISS eligibility</a:t>
            </a:r>
            <a:endParaRPr lang="en-US" sz="600" dirty="0"/>
          </a:p>
        </p:txBody>
      </p:sp>
      <p:sp>
        <p:nvSpPr>
          <p:cNvPr id="143" name="SK-8-text-142"/>
          <p:cNvSpPr/>
          <p:nvPr/>
        </p:nvSpPr>
        <p:spPr>
          <a:xfrm>
            <a:off x="524173" y="6322963"/>
            <a:ext cx="4373880" cy="89148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60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Not for slurry, silage effluent or soiled water</a:t>
            </a:r>
            <a:endParaRPr lang="en-US" sz="600" dirty="0"/>
          </a:p>
        </p:txBody>
      </p:sp>
      <p:sp>
        <p:nvSpPr>
          <p:cNvPr id="144" name="SK-8-text-143"/>
          <p:cNvSpPr/>
          <p:nvPr/>
        </p:nvSpPr>
        <p:spPr>
          <a:xfrm>
            <a:off x="524173" y="6425803"/>
            <a:ext cx="4556760" cy="10284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60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Livestock must be excluded — fencing is mandatory</a:t>
            </a:r>
            <a:endParaRPr lang="en-US" sz="600" dirty="0"/>
          </a:p>
        </p:txBody>
      </p:sp>
      <p:sp>
        <p:nvSpPr>
          <p:cNvPr id="145" name="SK-8-text-144"/>
          <p:cNvSpPr/>
          <p:nvPr/>
        </p:nvSpPr>
        <p:spPr>
          <a:xfrm>
            <a:off x="3511153" y="6213277"/>
            <a:ext cx="4465320" cy="95994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60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Check proximity to SAC / SPA before construction</a:t>
            </a:r>
            <a:endParaRPr lang="en-US" sz="600" dirty="0"/>
          </a:p>
        </p:txBody>
      </p:sp>
      <p:sp>
        <p:nvSpPr>
          <p:cNvPr id="146" name="SK-8-text-145"/>
          <p:cNvSpPr/>
          <p:nvPr/>
        </p:nvSpPr>
        <p:spPr>
          <a:xfrm>
            <a:off x="3511153" y="6316117"/>
            <a:ext cx="4831080" cy="95994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60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No planning permission or discharge licence required</a:t>
            </a:r>
            <a:endParaRPr lang="en-US" sz="600" dirty="0"/>
          </a:p>
        </p:txBody>
      </p:sp>
      <p:sp>
        <p:nvSpPr>
          <p:cNvPr id="147" name="SK-8-text-146"/>
          <p:cNvSpPr/>
          <p:nvPr/>
        </p:nvSpPr>
        <p:spPr>
          <a:xfrm>
            <a:off x="3511153" y="6425803"/>
            <a:ext cx="5013960" cy="102840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60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Geotagged photos + proof of costs required for payment</a:t>
            </a:r>
            <a:endParaRPr lang="en-US" sz="600" dirty="0"/>
          </a:p>
        </p:txBody>
      </p:sp>
      <p:sp>
        <p:nvSpPr>
          <p:cNvPr id="149" name="SK-8-text-148"/>
          <p:cNvSpPr/>
          <p:nvPr/>
        </p:nvSpPr>
        <p:spPr>
          <a:xfrm>
            <a:off x="7254180" y="6089898"/>
            <a:ext cx="1836420" cy="109686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825" b="1" dirty="0">
                <a:solidFill>
                  <a:srgbClr val="2E7D3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PAYMENT CLAIM:</a:t>
            </a:r>
            <a:endParaRPr lang="en-US" sz="825" dirty="0"/>
          </a:p>
        </p:txBody>
      </p:sp>
      <p:sp>
        <p:nvSpPr>
          <p:cNvPr id="150" name="SK-8-text-149"/>
          <p:cNvSpPr/>
          <p:nvPr/>
        </p:nvSpPr>
        <p:spPr>
          <a:xfrm>
            <a:off x="7266384" y="6226969"/>
            <a:ext cx="4305300" cy="11653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7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Geotagged photos + contractor invoice</a:t>
            </a:r>
            <a:endParaRPr lang="en-US" sz="750" dirty="0"/>
          </a:p>
        </p:txBody>
      </p:sp>
      <p:sp>
        <p:nvSpPr>
          <p:cNvPr id="151" name="SK-8-text-150"/>
          <p:cNvSpPr/>
          <p:nvPr/>
        </p:nvSpPr>
        <p:spPr>
          <a:xfrm>
            <a:off x="7266384" y="6357342"/>
            <a:ext cx="4925616" cy="11653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825" b="1" dirty="0">
                <a:solidFill>
                  <a:srgbClr val="2E7D3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€800/unit | €627 with ACRES reduced rate | Max 3 units</a:t>
            </a:r>
            <a:endParaRPr lang="en-US" sz="825" dirty="0"/>
          </a:p>
        </p:txBody>
      </p:sp>
      <p:sp>
        <p:nvSpPr>
          <p:cNvPr id="152" name="SK-8-text-151"/>
          <p:cNvSpPr/>
          <p:nvPr/>
        </p:nvSpPr>
        <p:spPr>
          <a:xfrm>
            <a:off x="10777686" y="6686550"/>
            <a:ext cx="1414314" cy="137071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75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farmingforwater.ie</a:t>
            </a:r>
            <a:endParaRPr lang="en-US" sz="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K-9-img-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K-9-img-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4957" y="0"/>
            <a:ext cx="3364855" cy="1083469"/>
          </a:xfrm>
          <a:prstGeom prst="rect">
            <a:avLst/>
          </a:prstGeom>
        </p:spPr>
      </p:pic>
      <p:pic>
        <p:nvPicPr>
          <p:cNvPr id="4" name="SK-9-img-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26180" y="6206430"/>
            <a:ext cx="365671" cy="651421"/>
          </a:xfrm>
          <a:prstGeom prst="rect">
            <a:avLst/>
          </a:prstGeom>
        </p:spPr>
      </p:pic>
      <p:pic>
        <p:nvPicPr>
          <p:cNvPr id="5" name="SK-9-img-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486" y="936873"/>
            <a:ext cx="1487388" cy="19050"/>
          </a:xfrm>
          <a:prstGeom prst="rect">
            <a:avLst/>
          </a:prstGeom>
        </p:spPr>
      </p:pic>
      <p:pic>
        <p:nvPicPr>
          <p:cNvPr id="6" name="SK-9-img-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644" y="102840"/>
            <a:ext cx="19050" cy="843409"/>
          </a:xfrm>
          <a:prstGeom prst="rect">
            <a:avLst/>
          </a:prstGeom>
        </p:spPr>
      </p:pic>
      <p:pic>
        <p:nvPicPr>
          <p:cNvPr id="7" name="SK-9-img-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188" y="1152079"/>
            <a:ext cx="11655475" cy="5705773"/>
          </a:xfrm>
          <a:prstGeom prst="rect">
            <a:avLst/>
          </a:prstGeom>
        </p:spPr>
      </p:pic>
      <p:pic>
        <p:nvPicPr>
          <p:cNvPr id="8" name="SK-9-img-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9765" y="1899642"/>
            <a:ext cx="11167765" cy="507355"/>
          </a:xfrm>
          <a:prstGeom prst="rect">
            <a:avLst/>
          </a:prstGeom>
        </p:spPr>
      </p:pic>
      <p:pic>
        <p:nvPicPr>
          <p:cNvPr id="9" name="SK-9-img-8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9765" y="2585442"/>
            <a:ext cx="3608784" cy="1776115"/>
          </a:xfrm>
          <a:prstGeom prst="rect">
            <a:avLst/>
          </a:prstGeom>
        </p:spPr>
      </p:pic>
      <p:pic>
        <p:nvPicPr>
          <p:cNvPr id="10" name="SK-9-img-9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67200" y="2585442"/>
            <a:ext cx="3620988" cy="1776115"/>
          </a:xfrm>
          <a:prstGeom prst="rect">
            <a:avLst/>
          </a:prstGeom>
        </p:spPr>
      </p:pic>
      <p:pic>
        <p:nvPicPr>
          <p:cNvPr id="11" name="SK-9-img-10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34486" y="2585442"/>
            <a:ext cx="3620988" cy="1776115"/>
          </a:xfrm>
          <a:prstGeom prst="rect">
            <a:avLst/>
          </a:prstGeom>
        </p:spPr>
      </p:pic>
      <p:pic>
        <p:nvPicPr>
          <p:cNvPr id="12" name="SK-9-img-11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9765" y="4512469"/>
            <a:ext cx="3608784" cy="1920180"/>
          </a:xfrm>
          <a:prstGeom prst="rect">
            <a:avLst/>
          </a:prstGeom>
        </p:spPr>
      </p:pic>
      <p:pic>
        <p:nvPicPr>
          <p:cNvPr id="13" name="SK-9-img-12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67200" y="4512469"/>
            <a:ext cx="3620988" cy="1920180"/>
          </a:xfrm>
          <a:prstGeom prst="rect">
            <a:avLst/>
          </a:prstGeom>
        </p:spPr>
      </p:pic>
      <p:pic>
        <p:nvPicPr>
          <p:cNvPr id="14" name="SK-9-img-13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34486" y="4512469"/>
            <a:ext cx="3620988" cy="1920180"/>
          </a:xfrm>
          <a:prstGeom prst="rect">
            <a:avLst/>
          </a:prstGeom>
        </p:spPr>
      </p:pic>
      <p:pic>
        <p:nvPicPr>
          <p:cNvPr id="15" name="SK-9-img-14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16188" y="2551063"/>
            <a:ext cx="792361" cy="226219"/>
          </a:xfrm>
          <a:prstGeom prst="rect">
            <a:avLst/>
          </a:prstGeom>
        </p:spPr>
      </p:pic>
      <p:pic>
        <p:nvPicPr>
          <p:cNvPr id="16" name="SK-9-img-15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95679" y="2551063"/>
            <a:ext cx="792361" cy="226219"/>
          </a:xfrm>
          <a:prstGeom prst="rect">
            <a:avLst/>
          </a:prstGeom>
        </p:spPr>
      </p:pic>
      <p:pic>
        <p:nvPicPr>
          <p:cNvPr id="17" name="SK-9-img-16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38486" y="3429000"/>
            <a:ext cx="731490" cy="178296"/>
          </a:xfrm>
          <a:prstGeom prst="rect">
            <a:avLst/>
          </a:prstGeom>
        </p:spPr>
      </p:pic>
      <p:pic>
        <p:nvPicPr>
          <p:cNvPr id="18" name="SK-9-img-17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05773" y="3429000"/>
            <a:ext cx="731490" cy="178296"/>
          </a:xfrm>
          <a:prstGeom prst="rect">
            <a:avLst/>
          </a:prstGeom>
        </p:spPr>
      </p:pic>
      <p:pic>
        <p:nvPicPr>
          <p:cNvPr id="19" name="SK-9-img-18" descr="preencode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473059" y="3415159"/>
            <a:ext cx="731490" cy="178296"/>
          </a:xfrm>
          <a:prstGeom prst="rect">
            <a:avLst/>
          </a:prstGeom>
        </p:spPr>
      </p:pic>
      <p:pic>
        <p:nvPicPr>
          <p:cNvPr id="20" name="SK-9-img-19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38486" y="5362873"/>
            <a:ext cx="731490" cy="178296"/>
          </a:xfrm>
          <a:prstGeom prst="rect">
            <a:avLst/>
          </a:prstGeom>
        </p:spPr>
      </p:pic>
      <p:pic>
        <p:nvPicPr>
          <p:cNvPr id="21" name="SK-9-img-20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05773" y="5362873"/>
            <a:ext cx="731490" cy="178296"/>
          </a:xfrm>
          <a:prstGeom prst="rect">
            <a:avLst/>
          </a:prstGeom>
        </p:spPr>
      </p:pic>
      <p:pic>
        <p:nvPicPr>
          <p:cNvPr id="22" name="SK-9-img-21" descr="preencode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473059" y="5349180"/>
            <a:ext cx="731490" cy="178296"/>
          </a:xfrm>
          <a:prstGeom prst="rect">
            <a:avLst/>
          </a:prstGeom>
        </p:spPr>
      </p:pic>
      <p:pic>
        <p:nvPicPr>
          <p:cNvPr id="23" name="SK-9-img-22" descr="preencode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706761" y="4061966"/>
            <a:ext cx="1194792" cy="9525"/>
          </a:xfrm>
          <a:prstGeom prst="rect">
            <a:avLst/>
          </a:prstGeom>
        </p:spPr>
      </p:pic>
      <p:pic>
        <p:nvPicPr>
          <p:cNvPr id="24" name="SK-9-img-23" descr="preencode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474196" y="4061966"/>
            <a:ext cx="1194792" cy="9525"/>
          </a:xfrm>
          <a:prstGeom prst="rect">
            <a:avLst/>
          </a:prstGeom>
        </p:spPr>
      </p:pic>
      <p:pic>
        <p:nvPicPr>
          <p:cNvPr id="25" name="SK-9-img-24" descr="preencode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241482" y="4048274"/>
            <a:ext cx="1194792" cy="9525"/>
          </a:xfrm>
          <a:prstGeom prst="rect">
            <a:avLst/>
          </a:prstGeom>
        </p:spPr>
      </p:pic>
      <p:pic>
        <p:nvPicPr>
          <p:cNvPr id="26" name="SK-9-img-25" descr="preencode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706761" y="6126212"/>
            <a:ext cx="1194792" cy="9525"/>
          </a:xfrm>
          <a:prstGeom prst="rect">
            <a:avLst/>
          </a:prstGeom>
        </p:spPr>
      </p:pic>
      <p:pic>
        <p:nvPicPr>
          <p:cNvPr id="27" name="SK-9-img-26" descr="preencoded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474196" y="6126212"/>
            <a:ext cx="1194792" cy="9525"/>
          </a:xfrm>
          <a:prstGeom prst="rect">
            <a:avLst/>
          </a:prstGeom>
        </p:spPr>
      </p:pic>
      <p:pic>
        <p:nvPicPr>
          <p:cNvPr id="28" name="SK-9-img-27" descr="preencoded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241482" y="6112520"/>
            <a:ext cx="1194792" cy="9525"/>
          </a:xfrm>
          <a:prstGeom prst="rect">
            <a:avLst/>
          </a:prstGeom>
        </p:spPr>
      </p:pic>
      <p:pic>
        <p:nvPicPr>
          <p:cNvPr id="29" name="SK-9-img-28" descr="preencoded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99765" y="6562725"/>
            <a:ext cx="11167765" cy="14288"/>
          </a:xfrm>
          <a:prstGeom prst="rect">
            <a:avLst/>
          </a:prstGeom>
        </p:spPr>
      </p:pic>
      <p:pic>
        <p:nvPicPr>
          <p:cNvPr id="30" name="SK-9-img-29" descr="preencoded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009584" y="6220123"/>
            <a:ext cx="158353" cy="123379"/>
          </a:xfrm>
          <a:prstGeom prst="rect">
            <a:avLst/>
          </a:prstGeom>
        </p:spPr>
      </p:pic>
      <p:pic>
        <p:nvPicPr>
          <p:cNvPr id="31" name="SK-9-img-30" descr="preencoded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119765" y="4649688"/>
            <a:ext cx="1645890" cy="1789807"/>
          </a:xfrm>
          <a:prstGeom prst="rect">
            <a:avLst/>
          </a:prstGeom>
        </p:spPr>
      </p:pic>
      <p:pic>
        <p:nvPicPr>
          <p:cNvPr id="32" name="SK-9-img-31" descr="preencoded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217890" y="6220123"/>
            <a:ext cx="158353" cy="123379"/>
          </a:xfrm>
          <a:prstGeom prst="rect">
            <a:avLst/>
          </a:prstGeom>
        </p:spPr>
      </p:pic>
      <p:pic>
        <p:nvPicPr>
          <p:cNvPr id="33" name="SK-9-img-32" descr="preencoded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315867" y="4533007"/>
            <a:ext cx="1414165" cy="1906488"/>
          </a:xfrm>
          <a:prstGeom prst="rect">
            <a:avLst/>
          </a:prstGeom>
        </p:spPr>
      </p:pic>
      <p:pic>
        <p:nvPicPr>
          <p:cNvPr id="34" name="SK-9-img-33" descr="preencoded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511475" y="6220123"/>
            <a:ext cx="146298" cy="123379"/>
          </a:xfrm>
          <a:prstGeom prst="rect">
            <a:avLst/>
          </a:prstGeom>
        </p:spPr>
      </p:pic>
      <p:pic>
        <p:nvPicPr>
          <p:cNvPr id="35" name="SK-9-img-34" descr="preencoded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33859" y="4512469"/>
            <a:ext cx="1524000" cy="1927027"/>
          </a:xfrm>
          <a:prstGeom prst="rect">
            <a:avLst/>
          </a:prstGeom>
        </p:spPr>
      </p:pic>
      <p:pic>
        <p:nvPicPr>
          <p:cNvPr id="36" name="SK-9-img-35" descr="preencoded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009584" y="4121646"/>
            <a:ext cx="158353" cy="137071"/>
          </a:xfrm>
          <a:prstGeom prst="rect">
            <a:avLst/>
          </a:prstGeom>
        </p:spPr>
      </p:pic>
      <p:pic>
        <p:nvPicPr>
          <p:cNvPr id="37" name="SK-9-img-36" descr="preencoded.png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8119765" y="2640211"/>
            <a:ext cx="1645890" cy="1721346"/>
          </a:xfrm>
          <a:prstGeom prst="rect">
            <a:avLst/>
          </a:prstGeom>
        </p:spPr>
      </p:pic>
      <p:pic>
        <p:nvPicPr>
          <p:cNvPr id="38" name="SK-9-img-37" descr="preencoded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6230094" y="4080421"/>
            <a:ext cx="146298" cy="164455"/>
          </a:xfrm>
          <a:prstGeom prst="rect">
            <a:avLst/>
          </a:prstGeom>
        </p:spPr>
      </p:pic>
      <p:pic>
        <p:nvPicPr>
          <p:cNvPr id="39" name="SK-9-img-38" descr="preencoded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4230588" y="2578596"/>
            <a:ext cx="1840855" cy="1796653"/>
          </a:xfrm>
          <a:prstGeom prst="rect">
            <a:avLst/>
          </a:prstGeom>
        </p:spPr>
      </p:pic>
      <p:pic>
        <p:nvPicPr>
          <p:cNvPr id="40" name="SK-9-img-39" descr="preencoded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511475" y="4128492"/>
            <a:ext cx="146298" cy="130225"/>
          </a:xfrm>
          <a:prstGeom prst="rect">
            <a:avLst/>
          </a:prstGeom>
        </p:spPr>
      </p:pic>
      <p:pic>
        <p:nvPicPr>
          <p:cNvPr id="41" name="SK-9-img-40" descr="preencoded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487561" y="2578596"/>
            <a:ext cx="1840855" cy="1817340"/>
          </a:xfrm>
          <a:prstGeom prst="rect">
            <a:avLst/>
          </a:prstGeom>
        </p:spPr>
      </p:pic>
      <p:sp>
        <p:nvSpPr>
          <p:cNvPr id="42" name="SK-9-text-41"/>
          <p:cNvSpPr/>
          <p:nvPr/>
        </p:nvSpPr>
        <p:spPr>
          <a:xfrm>
            <a:off x="402282" y="157609"/>
            <a:ext cx="8342947" cy="198834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425" b="1" dirty="0">
                <a:solidFill>
                  <a:srgbClr val="A3C644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PLANTING GUIDE — TALL EMERGENT SPECIES</a:t>
            </a:r>
            <a:endParaRPr lang="en-US" sz="1425" dirty="0"/>
          </a:p>
        </p:txBody>
      </p:sp>
      <p:sp>
        <p:nvSpPr>
          <p:cNvPr id="43" name="SK-9-text-42"/>
          <p:cNvSpPr/>
          <p:nvPr/>
        </p:nvSpPr>
        <p:spPr>
          <a:xfrm>
            <a:off x="414486" y="418207"/>
            <a:ext cx="11777514" cy="500509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36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Plant Your Pond: Tall Species</a:t>
            </a:r>
            <a:endParaRPr lang="en-US" sz="3600" dirty="0"/>
          </a:p>
        </p:txBody>
      </p:sp>
      <p:sp>
        <p:nvSpPr>
          <p:cNvPr id="44" name="SK-9-text-43"/>
          <p:cNvSpPr/>
          <p:nvPr/>
        </p:nvSpPr>
        <p:spPr>
          <a:xfrm>
            <a:off x="451098" y="1282303"/>
            <a:ext cx="11740902" cy="18514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275" b="1" dirty="0">
                <a:solidFill>
                  <a:srgbClr val="33333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Plant silt trap with Bulrush, Yellow Flag Iris and Water Mint — in blocks of single species, not mixed.</a:t>
            </a:r>
            <a:endParaRPr lang="en-US" sz="1275" dirty="0"/>
          </a:p>
        </p:txBody>
      </p:sp>
      <p:sp>
        <p:nvSpPr>
          <p:cNvPr id="45" name="SK-9-text-44"/>
          <p:cNvSpPr/>
          <p:nvPr/>
        </p:nvSpPr>
        <p:spPr>
          <a:xfrm>
            <a:off x="499765" y="1543050"/>
            <a:ext cx="11692235" cy="253603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275" b="1" dirty="0">
                <a:solidFill>
                  <a:srgbClr val="E69138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Do NOT use Common Reed (Phragmites australis) — it out-competes all other species and will take over the entire pond.</a:t>
            </a:r>
            <a:endParaRPr lang="en-US" sz="1275" dirty="0"/>
          </a:p>
        </p:txBody>
      </p:sp>
      <p:sp>
        <p:nvSpPr>
          <p:cNvPr id="46" name="SK-9-text-45"/>
          <p:cNvSpPr/>
          <p:nvPr/>
        </p:nvSpPr>
        <p:spPr>
          <a:xfrm>
            <a:off x="572988" y="1968103"/>
            <a:ext cx="8644086" cy="404515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200" dirty="0">
                <a:solidFill>
                  <a:srgbClr val="33333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Tip: Horsetails (Equisetum spp.) are highly efficient for nutrient removal — do not remove them if already present on site.</a:t>
            </a:r>
            <a:endParaRPr lang="en-US" sz="1200" dirty="0"/>
          </a:p>
          <a:p>
            <a:pPr marL="0" indent="0" algn="l">
              <a:lnSpc>
                <a:spcPts val="1560"/>
              </a:lnSpc>
              <a:buNone/>
            </a:pPr>
            <a:r>
              <a:rPr lang="en-US" sz="1200" dirty="0">
                <a:solidFill>
                  <a:srgbClr val="33333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Rest of pond can colonise naturally if near an existing waterbody, ditch or drain.</a:t>
            </a:r>
            <a:endParaRPr lang="en-US" sz="1200" dirty="0"/>
          </a:p>
        </p:txBody>
      </p:sp>
      <p:sp>
        <p:nvSpPr>
          <p:cNvPr id="47" name="SK-9-text-46"/>
          <p:cNvSpPr/>
          <p:nvPr/>
        </p:nvSpPr>
        <p:spPr>
          <a:xfrm>
            <a:off x="3499098" y="2592288"/>
            <a:ext cx="1310640" cy="137071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SILT TRAP</a:t>
            </a:r>
            <a:endParaRPr lang="en-US" sz="900" dirty="0"/>
          </a:p>
        </p:txBody>
      </p:sp>
      <p:sp>
        <p:nvSpPr>
          <p:cNvPr id="48" name="SK-9-text-47"/>
          <p:cNvSpPr/>
          <p:nvPr/>
        </p:nvSpPr>
        <p:spPr>
          <a:xfrm>
            <a:off x="2499271" y="2770584"/>
            <a:ext cx="1610678" cy="178296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425" b="1" dirty="0">
                <a:solidFill>
                  <a:srgbClr val="00441B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Bulrush</a:t>
            </a:r>
            <a:endParaRPr lang="en-US" sz="1425" dirty="0"/>
          </a:p>
        </p:txBody>
      </p:sp>
      <p:sp>
        <p:nvSpPr>
          <p:cNvPr id="49" name="SK-9-text-48"/>
          <p:cNvSpPr/>
          <p:nvPr/>
        </p:nvSpPr>
        <p:spPr>
          <a:xfrm>
            <a:off x="2499271" y="3031182"/>
            <a:ext cx="2305050" cy="150763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975" dirty="0">
                <a:solidFill>
                  <a:srgbClr val="33333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Typha latifolia</a:t>
            </a:r>
            <a:endParaRPr lang="en-US" sz="975" dirty="0"/>
          </a:p>
        </p:txBody>
      </p:sp>
      <p:sp>
        <p:nvSpPr>
          <p:cNvPr id="50" name="SK-9-text-49"/>
          <p:cNvSpPr/>
          <p:nvPr/>
        </p:nvSpPr>
        <p:spPr>
          <a:xfrm>
            <a:off x="2560290" y="3305473"/>
            <a:ext cx="2362200" cy="130225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0.1–0.5m depth</a:t>
            </a:r>
            <a:endParaRPr lang="en-US" sz="900" dirty="0"/>
          </a:p>
        </p:txBody>
      </p:sp>
      <p:sp>
        <p:nvSpPr>
          <p:cNvPr id="51" name="SK-9-text-50"/>
          <p:cNvSpPr/>
          <p:nvPr/>
        </p:nvSpPr>
        <p:spPr>
          <a:xfrm>
            <a:off x="2499271" y="3545532"/>
            <a:ext cx="1194792" cy="411361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1080"/>
              </a:lnSpc>
              <a:buNone/>
            </a:pPr>
            <a:r>
              <a:rPr lang="en-US" sz="900" dirty="0">
                <a:solidFill>
                  <a:srgbClr val="33333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Dense brown sausage-</a:t>
            </a:r>
            <a:endParaRPr lang="en-US" sz="900" dirty="0"/>
          </a:p>
          <a:p>
            <a:pPr marL="0" indent="0" algn="l">
              <a:lnSpc>
                <a:spcPts val="1080"/>
              </a:lnSpc>
              <a:buNone/>
            </a:pPr>
            <a:r>
              <a:rPr lang="en-US" sz="900" dirty="0">
                <a:solidFill>
                  <a:srgbClr val="33333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shaped spike — very</a:t>
            </a:r>
            <a:endParaRPr lang="en-US" sz="900" dirty="0"/>
          </a:p>
          <a:p>
            <a:pPr marL="0" indent="0" algn="l">
              <a:lnSpc>
                <a:spcPts val="1080"/>
              </a:lnSpc>
              <a:buNone/>
            </a:pPr>
            <a:r>
              <a:rPr lang="en-US" sz="900" dirty="0">
                <a:solidFill>
                  <a:srgbClr val="33333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distinctive</a:t>
            </a:r>
            <a:endParaRPr lang="en-US" sz="900" dirty="0"/>
          </a:p>
        </p:txBody>
      </p:sp>
      <p:sp>
        <p:nvSpPr>
          <p:cNvPr id="52" name="SK-9-text-51"/>
          <p:cNvSpPr/>
          <p:nvPr/>
        </p:nvSpPr>
        <p:spPr>
          <a:xfrm>
            <a:off x="2669977" y="4135338"/>
            <a:ext cx="1996440" cy="130225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33333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Plant Sept–Nov</a:t>
            </a:r>
            <a:endParaRPr lang="en-US" sz="900" dirty="0"/>
          </a:p>
        </p:txBody>
      </p:sp>
      <p:sp>
        <p:nvSpPr>
          <p:cNvPr id="53" name="SK-9-text-52"/>
          <p:cNvSpPr/>
          <p:nvPr/>
        </p:nvSpPr>
        <p:spPr>
          <a:xfrm>
            <a:off x="7327255" y="2592288"/>
            <a:ext cx="1310640" cy="137071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SILT TRAP</a:t>
            </a:r>
            <a:endParaRPr lang="en-US" sz="900" dirty="0"/>
          </a:p>
        </p:txBody>
      </p:sp>
      <p:sp>
        <p:nvSpPr>
          <p:cNvPr id="54" name="SK-9-text-53"/>
          <p:cNvSpPr/>
          <p:nvPr/>
        </p:nvSpPr>
        <p:spPr>
          <a:xfrm>
            <a:off x="6230094" y="2763738"/>
            <a:ext cx="3565208" cy="219373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425" b="1" dirty="0">
                <a:solidFill>
                  <a:srgbClr val="00441B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Yellow Flag Iris</a:t>
            </a:r>
            <a:endParaRPr lang="en-US" sz="1425" dirty="0"/>
          </a:p>
        </p:txBody>
      </p:sp>
      <p:sp>
        <p:nvSpPr>
          <p:cNvPr id="55" name="SK-9-text-54"/>
          <p:cNvSpPr/>
          <p:nvPr/>
        </p:nvSpPr>
        <p:spPr>
          <a:xfrm>
            <a:off x="6217890" y="3031182"/>
            <a:ext cx="2453640" cy="137071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975" dirty="0">
                <a:solidFill>
                  <a:srgbClr val="33333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Iris pseudacorus</a:t>
            </a:r>
            <a:endParaRPr lang="en-US" sz="975" dirty="0"/>
          </a:p>
        </p:txBody>
      </p:sp>
      <p:sp>
        <p:nvSpPr>
          <p:cNvPr id="56" name="SK-9-text-55"/>
          <p:cNvSpPr/>
          <p:nvPr/>
        </p:nvSpPr>
        <p:spPr>
          <a:xfrm>
            <a:off x="6290965" y="3305473"/>
            <a:ext cx="1996440" cy="130225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0–0.3m depth</a:t>
            </a:r>
            <a:endParaRPr lang="en-US" sz="900" dirty="0"/>
          </a:p>
        </p:txBody>
      </p:sp>
      <p:sp>
        <p:nvSpPr>
          <p:cNvPr id="57" name="SK-9-text-56"/>
          <p:cNvSpPr/>
          <p:nvPr/>
        </p:nvSpPr>
        <p:spPr>
          <a:xfrm>
            <a:off x="6217890" y="3538686"/>
            <a:ext cx="1231255" cy="432048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1080"/>
              </a:lnSpc>
              <a:buNone/>
            </a:pPr>
            <a:r>
              <a:rPr lang="en-US" sz="900" dirty="0">
                <a:solidFill>
                  <a:srgbClr val="33333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Bright yellow flowers,</a:t>
            </a:r>
            <a:endParaRPr lang="en-US" sz="900" dirty="0"/>
          </a:p>
          <a:p>
            <a:pPr marL="0" indent="0" algn="l">
              <a:lnSpc>
                <a:spcPts val="1080"/>
              </a:lnSpc>
              <a:buNone/>
            </a:pPr>
            <a:r>
              <a:rPr lang="en-US" sz="900" dirty="0">
                <a:solidFill>
                  <a:srgbClr val="33333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sword-shaped leaves —</a:t>
            </a:r>
            <a:endParaRPr lang="en-US" sz="900" dirty="0"/>
          </a:p>
          <a:p>
            <a:pPr marL="0" indent="0" algn="l">
              <a:lnSpc>
                <a:spcPts val="1080"/>
              </a:lnSpc>
              <a:buNone/>
            </a:pPr>
            <a:r>
              <a:rPr lang="en-US" sz="900" dirty="0">
                <a:solidFill>
                  <a:srgbClr val="33333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late spring</a:t>
            </a:r>
            <a:endParaRPr lang="en-US" sz="900" dirty="0"/>
          </a:p>
        </p:txBody>
      </p:sp>
      <p:sp>
        <p:nvSpPr>
          <p:cNvPr id="58" name="SK-9-text-57"/>
          <p:cNvSpPr/>
          <p:nvPr/>
        </p:nvSpPr>
        <p:spPr>
          <a:xfrm>
            <a:off x="6400800" y="4073575"/>
            <a:ext cx="828973" cy="260598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990"/>
              </a:lnSpc>
              <a:buNone/>
            </a:pPr>
            <a:r>
              <a:rPr lang="en-US" sz="900" dirty="0">
                <a:solidFill>
                  <a:srgbClr val="33333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Divide from farm</a:t>
            </a:r>
            <a:endParaRPr lang="en-US" sz="900" dirty="0"/>
          </a:p>
          <a:p>
            <a:pPr marL="0" indent="0" algn="l">
              <a:lnSpc>
                <a:spcPts val="990"/>
              </a:lnSpc>
              <a:buNone/>
            </a:pPr>
            <a:r>
              <a:rPr lang="en-US" sz="900" dirty="0">
                <a:solidFill>
                  <a:srgbClr val="33333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drain clumps</a:t>
            </a:r>
            <a:endParaRPr lang="en-US" sz="900" dirty="0"/>
          </a:p>
        </p:txBody>
      </p:sp>
      <p:sp>
        <p:nvSpPr>
          <p:cNvPr id="59" name="SK-9-text-58"/>
          <p:cNvSpPr/>
          <p:nvPr/>
        </p:nvSpPr>
        <p:spPr>
          <a:xfrm>
            <a:off x="9997380" y="2701975"/>
            <a:ext cx="914400" cy="404515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1568"/>
              </a:lnSpc>
              <a:buNone/>
            </a:pPr>
            <a:r>
              <a:rPr lang="en-US" sz="1425" b="1" dirty="0">
                <a:solidFill>
                  <a:srgbClr val="00441B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Branched</a:t>
            </a:r>
            <a:endParaRPr lang="en-US" sz="1425" dirty="0"/>
          </a:p>
          <a:p>
            <a:pPr marL="0" indent="0" algn="l">
              <a:lnSpc>
                <a:spcPts val="1568"/>
              </a:lnSpc>
              <a:buNone/>
            </a:pPr>
            <a:r>
              <a:rPr lang="en-US" sz="1425" b="1" dirty="0">
                <a:solidFill>
                  <a:srgbClr val="00441B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Bur-Reed</a:t>
            </a:r>
            <a:endParaRPr lang="en-US" sz="1425" dirty="0"/>
          </a:p>
        </p:txBody>
      </p:sp>
      <p:sp>
        <p:nvSpPr>
          <p:cNvPr id="60" name="SK-9-text-59"/>
          <p:cNvSpPr/>
          <p:nvPr/>
        </p:nvSpPr>
        <p:spPr>
          <a:xfrm>
            <a:off x="9997380" y="3168253"/>
            <a:ext cx="2194620" cy="143917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975" dirty="0">
                <a:solidFill>
                  <a:srgbClr val="33333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Sparganium erectum</a:t>
            </a:r>
            <a:endParaRPr lang="en-US" sz="975" dirty="0"/>
          </a:p>
        </p:txBody>
      </p:sp>
      <p:sp>
        <p:nvSpPr>
          <p:cNvPr id="61" name="SK-9-text-60"/>
          <p:cNvSpPr/>
          <p:nvPr/>
        </p:nvSpPr>
        <p:spPr>
          <a:xfrm>
            <a:off x="10082659" y="3442692"/>
            <a:ext cx="1996440" cy="123379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0–0.3m depth</a:t>
            </a:r>
            <a:endParaRPr lang="en-US" sz="900" dirty="0"/>
          </a:p>
        </p:txBody>
      </p:sp>
      <p:sp>
        <p:nvSpPr>
          <p:cNvPr id="62" name="SK-9-text-61"/>
          <p:cNvSpPr/>
          <p:nvPr/>
        </p:nvSpPr>
        <p:spPr>
          <a:xfrm>
            <a:off x="9997380" y="3662065"/>
            <a:ext cx="1133773" cy="260598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1080"/>
              </a:lnSpc>
              <a:buNone/>
            </a:pPr>
            <a:r>
              <a:rPr lang="en-US" sz="900" dirty="0">
                <a:solidFill>
                  <a:srgbClr val="33333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Branched stem, round</a:t>
            </a:r>
            <a:endParaRPr lang="en-US" sz="900" dirty="0"/>
          </a:p>
          <a:p>
            <a:pPr marL="0" indent="0" algn="l">
              <a:lnSpc>
                <a:spcPts val="1080"/>
              </a:lnSpc>
              <a:buNone/>
            </a:pPr>
            <a:r>
              <a:rPr lang="en-US" sz="900" dirty="0">
                <a:solidFill>
                  <a:srgbClr val="33333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bur-like seed clusters</a:t>
            </a:r>
            <a:endParaRPr lang="en-US" sz="900" dirty="0"/>
          </a:p>
        </p:txBody>
      </p:sp>
      <p:sp>
        <p:nvSpPr>
          <p:cNvPr id="63" name="SK-9-text-62"/>
          <p:cNvSpPr/>
          <p:nvPr/>
        </p:nvSpPr>
        <p:spPr>
          <a:xfrm>
            <a:off x="10192494" y="4135338"/>
            <a:ext cx="1996440" cy="123379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33333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Plant Sept–Nov</a:t>
            </a:r>
            <a:endParaRPr lang="en-US" sz="900" dirty="0"/>
          </a:p>
        </p:txBody>
      </p:sp>
      <p:sp>
        <p:nvSpPr>
          <p:cNvPr id="64" name="SK-9-text-63"/>
          <p:cNvSpPr/>
          <p:nvPr/>
        </p:nvSpPr>
        <p:spPr>
          <a:xfrm>
            <a:off x="2499271" y="4663380"/>
            <a:ext cx="959168" cy="191988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425" b="1" dirty="0">
                <a:solidFill>
                  <a:srgbClr val="00441B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Reed</a:t>
            </a:r>
            <a:endParaRPr lang="en-US" sz="1425" dirty="0"/>
          </a:p>
        </p:txBody>
      </p:sp>
      <p:sp>
        <p:nvSpPr>
          <p:cNvPr id="65" name="SK-9-text-64"/>
          <p:cNvSpPr/>
          <p:nvPr/>
        </p:nvSpPr>
        <p:spPr>
          <a:xfrm>
            <a:off x="2499271" y="4889748"/>
            <a:ext cx="2479358" cy="185142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425" b="1" dirty="0">
                <a:solidFill>
                  <a:srgbClr val="00441B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Sweet Grass</a:t>
            </a:r>
            <a:endParaRPr lang="en-US" sz="1425" dirty="0"/>
          </a:p>
        </p:txBody>
      </p:sp>
      <p:sp>
        <p:nvSpPr>
          <p:cNvPr id="66" name="SK-9-text-65"/>
          <p:cNvSpPr/>
          <p:nvPr/>
        </p:nvSpPr>
        <p:spPr>
          <a:xfrm>
            <a:off x="2499271" y="5136505"/>
            <a:ext cx="2305050" cy="143917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975" dirty="0">
                <a:solidFill>
                  <a:srgbClr val="33333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Glyceria maxima</a:t>
            </a:r>
            <a:endParaRPr lang="en-US" sz="975" dirty="0"/>
          </a:p>
        </p:txBody>
      </p:sp>
      <p:sp>
        <p:nvSpPr>
          <p:cNvPr id="67" name="SK-9-text-66"/>
          <p:cNvSpPr/>
          <p:nvPr/>
        </p:nvSpPr>
        <p:spPr>
          <a:xfrm>
            <a:off x="2560290" y="5417790"/>
            <a:ext cx="1996440" cy="123379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0–0.4m depth</a:t>
            </a:r>
            <a:endParaRPr lang="en-US" sz="900" dirty="0"/>
          </a:p>
        </p:txBody>
      </p:sp>
      <p:sp>
        <p:nvSpPr>
          <p:cNvPr id="68" name="SK-9-text-67"/>
          <p:cNvSpPr/>
          <p:nvPr/>
        </p:nvSpPr>
        <p:spPr>
          <a:xfrm>
            <a:off x="2499271" y="5637163"/>
            <a:ext cx="1219200" cy="411361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1080"/>
              </a:lnSpc>
              <a:buNone/>
            </a:pPr>
            <a:r>
              <a:rPr lang="en-US" sz="900" dirty="0">
                <a:solidFill>
                  <a:srgbClr val="33333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Broad glossy leaves, tall</a:t>
            </a:r>
            <a:endParaRPr lang="en-US" sz="900" dirty="0"/>
          </a:p>
          <a:p>
            <a:pPr marL="0" indent="0" algn="l">
              <a:lnSpc>
                <a:spcPts val="1080"/>
              </a:lnSpc>
              <a:buNone/>
            </a:pPr>
            <a:r>
              <a:rPr lang="en-US" sz="900" dirty="0">
                <a:solidFill>
                  <a:srgbClr val="33333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architectural presence</a:t>
            </a:r>
            <a:endParaRPr lang="en-US" sz="900" dirty="0"/>
          </a:p>
          <a:p>
            <a:pPr marL="0" indent="0" algn="l">
              <a:lnSpc>
                <a:spcPts val="1080"/>
              </a:lnSpc>
              <a:buNone/>
            </a:pPr>
            <a:r>
              <a:rPr lang="en-US" sz="900" dirty="0">
                <a:solidFill>
                  <a:srgbClr val="33333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up to 2m</a:t>
            </a:r>
            <a:endParaRPr lang="en-US" sz="900" dirty="0"/>
          </a:p>
        </p:txBody>
      </p:sp>
      <p:sp>
        <p:nvSpPr>
          <p:cNvPr id="69" name="SK-9-text-68"/>
          <p:cNvSpPr/>
          <p:nvPr/>
        </p:nvSpPr>
        <p:spPr>
          <a:xfrm>
            <a:off x="2669977" y="6220123"/>
            <a:ext cx="1996440" cy="130225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33333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Plant Sept–Nov</a:t>
            </a:r>
            <a:endParaRPr lang="en-US" sz="900" dirty="0"/>
          </a:p>
        </p:txBody>
      </p:sp>
      <p:sp>
        <p:nvSpPr>
          <p:cNvPr id="70" name="SK-9-text-69"/>
          <p:cNvSpPr/>
          <p:nvPr/>
        </p:nvSpPr>
        <p:spPr>
          <a:xfrm>
            <a:off x="6205686" y="4663380"/>
            <a:ext cx="959168" cy="191988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425" b="1" dirty="0">
                <a:solidFill>
                  <a:srgbClr val="00441B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Reed</a:t>
            </a:r>
            <a:endParaRPr lang="en-US" sz="1425" dirty="0"/>
          </a:p>
        </p:txBody>
      </p:sp>
      <p:sp>
        <p:nvSpPr>
          <p:cNvPr id="71" name="SK-9-text-70"/>
          <p:cNvSpPr/>
          <p:nvPr/>
        </p:nvSpPr>
        <p:spPr>
          <a:xfrm>
            <a:off x="6205686" y="4889748"/>
            <a:ext cx="2696528" cy="212527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425" b="1" dirty="0">
                <a:solidFill>
                  <a:srgbClr val="00441B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Canary Grass</a:t>
            </a:r>
            <a:endParaRPr lang="en-US" sz="1425" dirty="0"/>
          </a:p>
        </p:txBody>
      </p:sp>
      <p:sp>
        <p:nvSpPr>
          <p:cNvPr id="72" name="SK-9-text-71"/>
          <p:cNvSpPr/>
          <p:nvPr/>
        </p:nvSpPr>
        <p:spPr>
          <a:xfrm>
            <a:off x="6205686" y="5136505"/>
            <a:ext cx="3048000" cy="137071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975" dirty="0">
                <a:solidFill>
                  <a:srgbClr val="33333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Phalaris arundinacea</a:t>
            </a:r>
            <a:endParaRPr lang="en-US" sz="975" dirty="0"/>
          </a:p>
        </p:txBody>
      </p:sp>
      <p:sp>
        <p:nvSpPr>
          <p:cNvPr id="73" name="SK-9-text-72"/>
          <p:cNvSpPr/>
          <p:nvPr/>
        </p:nvSpPr>
        <p:spPr>
          <a:xfrm>
            <a:off x="6278761" y="5417790"/>
            <a:ext cx="1996440" cy="123379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0–0.3m depth</a:t>
            </a:r>
            <a:endParaRPr lang="en-US" sz="900" dirty="0"/>
          </a:p>
        </p:txBody>
      </p:sp>
      <p:sp>
        <p:nvSpPr>
          <p:cNvPr id="74" name="SK-9-text-73"/>
          <p:cNvSpPr/>
          <p:nvPr/>
        </p:nvSpPr>
        <p:spPr>
          <a:xfrm>
            <a:off x="6205686" y="5637163"/>
            <a:ext cx="1365498" cy="411361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1080"/>
              </a:lnSpc>
              <a:buNone/>
            </a:pPr>
            <a:r>
              <a:rPr lang="en-US" sz="900" dirty="0">
                <a:solidFill>
                  <a:srgbClr val="33333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Upright blue-green</a:t>
            </a:r>
            <a:endParaRPr lang="en-US" sz="900" dirty="0"/>
          </a:p>
          <a:p>
            <a:pPr marL="0" indent="0" algn="l">
              <a:lnSpc>
                <a:spcPts val="1080"/>
              </a:lnSpc>
              <a:buNone/>
            </a:pPr>
            <a:r>
              <a:rPr lang="en-US" sz="900" dirty="0">
                <a:solidFill>
                  <a:srgbClr val="33333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leaves, pale purple-tinged</a:t>
            </a:r>
            <a:endParaRPr lang="en-US" sz="900" dirty="0"/>
          </a:p>
          <a:p>
            <a:pPr marL="0" indent="0" algn="l">
              <a:lnSpc>
                <a:spcPts val="1080"/>
              </a:lnSpc>
              <a:buNone/>
            </a:pPr>
            <a:r>
              <a:rPr lang="en-US" sz="900" dirty="0">
                <a:solidFill>
                  <a:srgbClr val="33333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spikelets</a:t>
            </a:r>
            <a:endParaRPr lang="en-US" sz="900" dirty="0"/>
          </a:p>
        </p:txBody>
      </p:sp>
      <p:sp>
        <p:nvSpPr>
          <p:cNvPr id="75" name="SK-9-text-74"/>
          <p:cNvSpPr/>
          <p:nvPr/>
        </p:nvSpPr>
        <p:spPr>
          <a:xfrm>
            <a:off x="6400800" y="6220123"/>
            <a:ext cx="1996440" cy="130225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33333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Plant Sept–Nov</a:t>
            </a:r>
            <a:endParaRPr lang="en-US" sz="900" dirty="0"/>
          </a:p>
        </p:txBody>
      </p:sp>
      <p:sp>
        <p:nvSpPr>
          <p:cNvPr id="76" name="SK-9-text-75"/>
          <p:cNvSpPr/>
          <p:nvPr/>
        </p:nvSpPr>
        <p:spPr>
          <a:xfrm>
            <a:off x="9997380" y="4663380"/>
            <a:ext cx="1610678" cy="191988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425" b="1" dirty="0">
                <a:solidFill>
                  <a:srgbClr val="00441B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Greater</a:t>
            </a:r>
            <a:endParaRPr lang="en-US" sz="1425" dirty="0"/>
          </a:p>
        </p:txBody>
      </p:sp>
      <p:sp>
        <p:nvSpPr>
          <p:cNvPr id="77" name="SK-9-text-76"/>
          <p:cNvSpPr/>
          <p:nvPr/>
        </p:nvSpPr>
        <p:spPr>
          <a:xfrm>
            <a:off x="9997380" y="4889748"/>
            <a:ext cx="2194620" cy="219373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1425" b="1" dirty="0">
                <a:solidFill>
                  <a:srgbClr val="00441B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Pond Sedge</a:t>
            </a:r>
            <a:endParaRPr lang="en-US" sz="1425" dirty="0"/>
          </a:p>
        </p:txBody>
      </p:sp>
      <p:sp>
        <p:nvSpPr>
          <p:cNvPr id="78" name="SK-9-text-77"/>
          <p:cNvSpPr/>
          <p:nvPr/>
        </p:nvSpPr>
        <p:spPr>
          <a:xfrm>
            <a:off x="9997380" y="5143500"/>
            <a:ext cx="2007870" cy="137071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975" dirty="0">
                <a:solidFill>
                  <a:srgbClr val="33333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Carex riparia</a:t>
            </a:r>
            <a:endParaRPr lang="en-US" sz="975" dirty="0"/>
          </a:p>
        </p:txBody>
      </p:sp>
      <p:sp>
        <p:nvSpPr>
          <p:cNvPr id="79" name="SK-9-text-78"/>
          <p:cNvSpPr/>
          <p:nvPr/>
        </p:nvSpPr>
        <p:spPr>
          <a:xfrm>
            <a:off x="10082659" y="5417790"/>
            <a:ext cx="1996440" cy="123379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0–0.3m depth</a:t>
            </a:r>
            <a:endParaRPr lang="en-US" sz="900" dirty="0"/>
          </a:p>
        </p:txBody>
      </p:sp>
      <p:sp>
        <p:nvSpPr>
          <p:cNvPr id="80" name="SK-9-text-79"/>
          <p:cNvSpPr/>
          <p:nvPr/>
        </p:nvSpPr>
        <p:spPr>
          <a:xfrm>
            <a:off x="9997380" y="5637163"/>
            <a:ext cx="1292275" cy="404515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lnSpc>
                <a:spcPts val="1080"/>
              </a:lnSpc>
              <a:buNone/>
            </a:pPr>
            <a:r>
              <a:rPr lang="en-US" sz="900" dirty="0">
                <a:solidFill>
                  <a:srgbClr val="33333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Broad blue-green leaves,</a:t>
            </a:r>
            <a:endParaRPr lang="en-US" sz="900" dirty="0"/>
          </a:p>
          <a:p>
            <a:pPr marL="0" indent="0" algn="l">
              <a:lnSpc>
                <a:spcPts val="1080"/>
              </a:lnSpc>
              <a:buNone/>
            </a:pPr>
            <a:r>
              <a:rPr lang="en-US" sz="900" dirty="0">
                <a:solidFill>
                  <a:srgbClr val="33333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forms large stabilising</a:t>
            </a:r>
            <a:endParaRPr lang="en-US" sz="900" dirty="0"/>
          </a:p>
          <a:p>
            <a:pPr marL="0" indent="0" algn="l">
              <a:lnSpc>
                <a:spcPts val="1080"/>
              </a:lnSpc>
              <a:buNone/>
            </a:pPr>
            <a:r>
              <a:rPr lang="en-US" sz="900" dirty="0">
                <a:solidFill>
                  <a:srgbClr val="33333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stands</a:t>
            </a:r>
            <a:endParaRPr lang="en-US" sz="900" dirty="0"/>
          </a:p>
        </p:txBody>
      </p:sp>
      <p:sp>
        <p:nvSpPr>
          <p:cNvPr id="81" name="SK-9-text-80"/>
          <p:cNvSpPr/>
          <p:nvPr/>
        </p:nvSpPr>
        <p:spPr>
          <a:xfrm>
            <a:off x="10192494" y="6220123"/>
            <a:ext cx="1996440" cy="130225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33333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Plant Sept–Nov</a:t>
            </a:r>
            <a:endParaRPr lang="en-US" sz="900" dirty="0"/>
          </a:p>
        </p:txBody>
      </p:sp>
      <p:sp>
        <p:nvSpPr>
          <p:cNvPr id="82" name="SK-9-text-81"/>
          <p:cNvSpPr/>
          <p:nvPr/>
        </p:nvSpPr>
        <p:spPr>
          <a:xfrm>
            <a:off x="463153" y="6679555"/>
            <a:ext cx="6019800" cy="137071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33333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Source: Farming for Water EIP — Measure 18</a:t>
            </a:r>
            <a:endParaRPr lang="en-US" sz="900" dirty="0"/>
          </a:p>
        </p:txBody>
      </p:sp>
      <p:sp>
        <p:nvSpPr>
          <p:cNvPr id="83" name="SK-9-text-82"/>
          <p:cNvSpPr/>
          <p:nvPr/>
        </p:nvSpPr>
        <p:spPr>
          <a:xfrm>
            <a:off x="10594777" y="6679555"/>
            <a:ext cx="1597223" cy="137071"/>
          </a:xfrm>
          <a:prstGeom prst="rect">
            <a:avLst/>
          </a:prstGeom>
          <a:noFill/>
          <a:ln/>
        </p:spPr>
        <p:txBody>
          <a:bodyPr vert="horz" wrap="non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00441B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farmingforwater.ie</a:t>
            </a:r>
            <a:endParaRPr lang="en-US" sz="9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2645</Words>
  <Application>Microsoft Office PowerPoint</Application>
  <PresentationFormat>Widescreen</PresentationFormat>
  <Paragraphs>567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Roboto</vt:lpstr>
      <vt:lpstr>Arial</vt:lpstr>
      <vt:lpstr>Open Sans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Mairead Shore</cp:lastModifiedBy>
  <cp:revision>2</cp:revision>
  <dcterms:created xsi:type="dcterms:W3CDTF">2026-06-15T13:36:06Z</dcterms:created>
  <dcterms:modified xsi:type="dcterms:W3CDTF">2026-06-18T14:54:51Z</dcterms:modified>
</cp:coreProperties>
</file>